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4"/>
  </p:notesMasterIdLst>
  <p:sldIdLst>
    <p:sldId id="257" r:id="rId2"/>
    <p:sldId id="258" r:id="rId3"/>
    <p:sldId id="314" r:id="rId4"/>
    <p:sldId id="321" r:id="rId5"/>
    <p:sldId id="301" r:id="rId6"/>
    <p:sldId id="315" r:id="rId7"/>
    <p:sldId id="316" r:id="rId8"/>
    <p:sldId id="303" r:id="rId9"/>
    <p:sldId id="319" r:id="rId10"/>
    <p:sldId id="320" r:id="rId11"/>
    <p:sldId id="312" r:id="rId12"/>
    <p:sldId id="313" r:id="rId13"/>
    <p:sldId id="304" r:id="rId14"/>
    <p:sldId id="309" r:id="rId15"/>
    <p:sldId id="305" r:id="rId16"/>
    <p:sldId id="310" r:id="rId17"/>
    <p:sldId id="311" r:id="rId18"/>
    <p:sldId id="306" r:id="rId19"/>
    <p:sldId id="322" r:id="rId20"/>
    <p:sldId id="317" r:id="rId21"/>
    <p:sldId id="307" r:id="rId22"/>
    <p:sldId id="300"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QAIhVjVNV4btdYrnDwzWJg==" hashData="yCHFFfM6nXetq3FuMgCmvBo0YRUVB/G2rFRzyiPh18FdN957fH2c6jcKan/T8BqGHcMvZf6uVkYQlF7xR6tAcQ=="/>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B047F6-C4CD-9443-E5A8-1BEE2C8D01F2}" name="Kresha Alvarado" initials="KA" userId="Kresha Alvarado"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49DA20-5E19-F876-F3FE-B8F8D57FDB9B}" v="11" dt="2025-11-13T16:36:53.4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1" autoAdjust="0"/>
    <p:restoredTop sz="69425" autoAdjust="0"/>
  </p:normalViewPr>
  <p:slideViewPr>
    <p:cSldViewPr snapToGrid="0">
      <p:cViewPr varScale="1">
        <p:scale>
          <a:sx n="55" d="100"/>
          <a:sy n="55" d="100"/>
        </p:scale>
        <p:origin x="78" y="48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91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0F1FF3-9F3C-4F99-9BFB-79DE0ADFC868}" type="datetimeFigureOut">
              <a:rPr lang="en-US" smtClean="0"/>
              <a:t>12/28/2025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446AEA-9771-4C2B-8A82-5B9B07F17EA1}" type="slidenum">
              <a:rPr lang="en-US" smtClean="0"/>
              <a:t>‹#›</a:t>
            </a:fld>
            <a:endParaRPr lang="en-US"/>
          </a:p>
        </p:txBody>
      </p:sp>
    </p:spTree>
    <p:extLst>
      <p:ext uri="{BB962C8B-B14F-4D97-AF65-F5344CB8AC3E}">
        <p14:creationId xmlns:p14="http://schemas.microsoft.com/office/powerpoint/2010/main" val="3325805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xfrm>
            <a:off x="685800" y="4566920"/>
            <a:ext cx="5852160" cy="3780473"/>
          </a:xfrm>
          <a:noFill/>
        </p:spPr>
        <p:txBody>
          <a:bodyPr wrap="square" numCol="1" anchor="t" anchorCtr="0" compatLnSpc="1">
            <a:prstTxWarp prst="textNoShape">
              <a:avLst/>
            </a:prstTxWarp>
          </a:bodyPr>
          <a:lstStyle/>
          <a:p>
            <a:r>
              <a:rPr lang="en-US" sz="1200" kern="1200" dirty="0">
                <a:solidFill>
                  <a:schemeClr val="tx1"/>
                </a:solidFill>
                <a:effectLst/>
                <a:latin typeface="+mn-lt"/>
                <a:ea typeface="+mn-ea"/>
                <a:cs typeface="+mn-cs"/>
              </a:rPr>
              <a:t>The purpose of this course is to discuss how to foster units that are inviting and welcoming to families of all religious identities, including those who do not identify with a particular religion. With an increase in the number of Americans who identify as non-religious, it is important that we continue to try to reach all youth, while still embracing reverence and the duty to God. </a:t>
            </a:r>
          </a:p>
        </p:txBody>
      </p:sp>
      <p:sp>
        <p:nvSpPr>
          <p:cNvPr id="23556" name="Slide Number Placeholder 3"/>
          <p:cNvSpPr>
            <a:spLocks noGrp="1"/>
          </p:cNvSpPr>
          <p:nvPr>
            <p:ph type="sldNum" sz="quarter" idx="5"/>
          </p:nvPr>
        </p:nvSpPr>
        <p:spPr bwMode="auto">
          <a:noFill/>
          <a:ln>
            <a:miter lim="800000"/>
            <a:headEnd/>
            <a:tailEnd/>
          </a:ln>
        </p:spPr>
        <p:txBody>
          <a:bodyPr/>
          <a:lstStyle/>
          <a:p>
            <a:fld id="{DF9A9D6E-752F-412A-A66A-F3557E32998C}" type="slidenum">
              <a:rPr lang="en-US"/>
              <a:pPr/>
              <a:t>1</a:t>
            </a:fld>
            <a:endParaRPr lang="en-US" dirty="0"/>
          </a:p>
        </p:txBody>
      </p:sp>
    </p:spTree>
    <p:extLst>
      <p:ext uri="{BB962C8B-B14F-4D97-AF65-F5344CB8AC3E}">
        <p14:creationId xmlns:p14="http://schemas.microsoft.com/office/powerpoint/2010/main" val="2331051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What Does this Mean?</a:t>
            </a: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does all this mean in terms of the impact?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research suggests that there are few differences between religious Americans and non-religious Americans, other than their differing religious affiliations. Those without religion still tend to seek out communities to be part of; they still donate to charities in roughly the same amounts, follow moral codes, value family, and have approximately the same levels of civic engagement. These are areas where Scouting can make a valuable contribution. There is no reason to believe these families will be less likely to participate in Scouting as long as they, and their religious identity, are welcome.</a:t>
            </a:r>
          </a:p>
          <a:p>
            <a:endParaRPr lang="en-US" dirty="0"/>
          </a:p>
        </p:txBody>
      </p:sp>
      <p:sp>
        <p:nvSpPr>
          <p:cNvPr id="4" name="Slide Number Placeholder 3"/>
          <p:cNvSpPr>
            <a:spLocks noGrp="1"/>
          </p:cNvSpPr>
          <p:nvPr>
            <p:ph type="sldNum" sz="quarter" idx="10"/>
          </p:nvPr>
        </p:nvSpPr>
        <p:spPr/>
        <p:txBody>
          <a:bodyPr/>
          <a:lstStyle/>
          <a:p>
            <a:fld id="{02446AEA-9771-4C2B-8A82-5B9B07F17EA1}" type="slidenum">
              <a:rPr lang="en-US" smtClean="0"/>
              <a:t>10</a:t>
            </a:fld>
            <a:endParaRPr lang="en-US"/>
          </a:p>
        </p:txBody>
      </p:sp>
    </p:spTree>
    <p:extLst>
      <p:ext uri="{BB962C8B-B14F-4D97-AF65-F5344CB8AC3E}">
        <p14:creationId xmlns:p14="http://schemas.microsoft.com/office/powerpoint/2010/main" val="35317545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Scouting America’s Mission, Religion, and the Values of Scouting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Next, we will examine Scouting America in more depth and explore its compatibility with various religious identities.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Let’s begin by reviewing Scouting America’s mission statement: “The mission of Scouting America is to prepare young people to make ethical and moral choices over their lifetimes by instilling in them the values of the Scout Oath and Law.”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Two aspects of that should be emphasized for our purposes today.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The Scout Oath and Law have included the duty to God and reverence elements since 1911.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When the mission statement refers to “young people,” it does not qualify or limit that, so the presumption is that Scouting should be available to ALL young people who want it.</a:t>
            </a:r>
          </a:p>
          <a:p>
            <a:endParaRPr lang="en-US" dirty="0"/>
          </a:p>
        </p:txBody>
      </p:sp>
      <p:sp>
        <p:nvSpPr>
          <p:cNvPr id="4" name="Slide Number Placeholder 3"/>
          <p:cNvSpPr>
            <a:spLocks noGrp="1"/>
          </p:cNvSpPr>
          <p:nvPr>
            <p:ph type="sldNum" sz="quarter" idx="10"/>
          </p:nvPr>
        </p:nvSpPr>
        <p:spPr/>
        <p:txBody>
          <a:bodyPr/>
          <a:lstStyle/>
          <a:p>
            <a:fld id="{02446AEA-9771-4C2B-8A82-5B9B07F17EA1}" type="slidenum">
              <a:rPr lang="en-US" smtClean="0"/>
              <a:t>11</a:t>
            </a:fld>
            <a:endParaRPr lang="en-US"/>
          </a:p>
        </p:txBody>
      </p:sp>
    </p:spTree>
    <p:extLst>
      <p:ext uri="{BB962C8B-B14F-4D97-AF65-F5344CB8AC3E}">
        <p14:creationId xmlns:p14="http://schemas.microsoft.com/office/powerpoint/2010/main" val="24764105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Religion and Scouting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Scouting has historically attracted youth from diverse faith backgrounds and includes charter organizations representing multiple religions, </a:t>
            </a:r>
            <a:r>
              <a:rPr lang="en-US" sz="1200" dirty="0"/>
              <a:t>including Buddhism, Christianity, Judaism, Muslim, and others.</a:t>
            </a: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Currently, about 42% of units are chartered by a faith-based organization. In comparison, in 2013, about 72% of units were chartered by a faith-based organization. This is a smaller proportion than historically seen, but still a substantial number of units.</a:t>
            </a:r>
          </a:p>
          <a:p>
            <a:endParaRPr lang="en-US" dirty="0"/>
          </a:p>
        </p:txBody>
      </p:sp>
      <p:sp>
        <p:nvSpPr>
          <p:cNvPr id="4" name="Slide Number Placeholder 3"/>
          <p:cNvSpPr>
            <a:spLocks noGrp="1"/>
          </p:cNvSpPr>
          <p:nvPr>
            <p:ph type="sldNum" sz="quarter" idx="10"/>
          </p:nvPr>
        </p:nvSpPr>
        <p:spPr/>
        <p:txBody>
          <a:bodyPr/>
          <a:lstStyle/>
          <a:p>
            <a:fld id="{02446AEA-9771-4C2B-8A82-5B9B07F17EA1}" type="slidenum">
              <a:rPr lang="en-US" smtClean="0"/>
              <a:t>12</a:t>
            </a:fld>
            <a:endParaRPr lang="en-US"/>
          </a:p>
        </p:txBody>
      </p:sp>
    </p:spTree>
    <p:extLst>
      <p:ext uri="{BB962C8B-B14F-4D97-AF65-F5344CB8AC3E}">
        <p14:creationId xmlns:p14="http://schemas.microsoft.com/office/powerpoint/2010/main" val="1828853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t>Current Policy and Practices</a:t>
            </a:r>
            <a:endParaRPr lang="en-US" sz="1200" b="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Currently, Scouting America has a diversity statement that emphasizes valuing and respecting all persons. It specifically states that families of all backgrounds are welcome.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“Scouting America promotes a culture where each youth, volunteer, and employee feels a sense of belonging and builds communities where every person feels respected and valued. Leading by example and encouraging each other to live by the values expressed by the Scout Oath and Scout Law, we welcome families of all backgrounds to help prepare young people to serve as successful members and leaders of our nation’s increasingly diverse communities.”</a:t>
            </a:r>
          </a:p>
          <a:p>
            <a:endParaRPr lang="en-US" dirty="0"/>
          </a:p>
        </p:txBody>
      </p:sp>
      <p:sp>
        <p:nvSpPr>
          <p:cNvPr id="4" name="Slide Number Placeholder 3"/>
          <p:cNvSpPr>
            <a:spLocks noGrp="1"/>
          </p:cNvSpPr>
          <p:nvPr>
            <p:ph type="sldNum" sz="quarter" idx="10"/>
          </p:nvPr>
        </p:nvSpPr>
        <p:spPr/>
        <p:txBody>
          <a:bodyPr/>
          <a:lstStyle/>
          <a:p>
            <a:fld id="{02446AEA-9771-4C2B-8A82-5B9B07F17EA1}" type="slidenum">
              <a:rPr lang="en-US" smtClean="0"/>
              <a:t>13</a:t>
            </a:fld>
            <a:endParaRPr lang="en-US"/>
          </a:p>
        </p:txBody>
      </p:sp>
    </p:spTree>
    <p:extLst>
      <p:ext uri="{BB962C8B-B14F-4D97-AF65-F5344CB8AC3E}">
        <p14:creationId xmlns:p14="http://schemas.microsoft.com/office/powerpoint/2010/main" val="1683001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Current Policy and Practices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How do we reconcile duty to God and reverence with welcoming non-religious families? As outlined in the </a:t>
            </a:r>
            <a:r>
              <a:rPr lang="en-US" sz="1200" i="1" kern="1200" dirty="0">
                <a:solidFill>
                  <a:schemeClr val="tx1"/>
                </a:solidFill>
                <a:effectLst/>
                <a:latin typeface="+mn-lt"/>
                <a:ea typeface="+mn-ea"/>
                <a:cs typeface="+mn-cs"/>
              </a:rPr>
              <a:t>Guide to Advancement</a:t>
            </a:r>
            <a:r>
              <a:rPr lang="en-US" sz="1200" kern="1200" dirty="0">
                <a:solidFill>
                  <a:schemeClr val="tx1"/>
                </a:solidFill>
                <a:effectLst/>
                <a:latin typeface="+mn-lt"/>
                <a:ea typeface="+mn-ea"/>
                <a:cs typeface="+mn-cs"/>
              </a:rPr>
              <a:t>, Scouting America does not define belief in God and defers entirely to families on matters of faith. For advancement, how a Scout fulfills their duty to God is determined by the Scout and their family. The BALOO syllabus further affirms that duty to God may include showing respect for others and their beliefs.</a:t>
            </a:r>
          </a:p>
        </p:txBody>
      </p:sp>
      <p:sp>
        <p:nvSpPr>
          <p:cNvPr id="4" name="Slide Number Placeholder 3"/>
          <p:cNvSpPr>
            <a:spLocks noGrp="1"/>
          </p:cNvSpPr>
          <p:nvPr>
            <p:ph type="sldNum" sz="quarter" idx="10"/>
          </p:nvPr>
        </p:nvSpPr>
        <p:spPr/>
        <p:txBody>
          <a:bodyPr/>
          <a:lstStyle/>
          <a:p>
            <a:fld id="{02446AEA-9771-4C2B-8A82-5B9B07F17EA1}" type="slidenum">
              <a:rPr lang="en-US" smtClean="0"/>
              <a:t>14</a:t>
            </a:fld>
            <a:endParaRPr lang="en-US"/>
          </a:p>
        </p:txBody>
      </p:sp>
    </p:spTree>
    <p:extLst>
      <p:ext uri="{BB962C8B-B14F-4D97-AF65-F5344CB8AC3E}">
        <p14:creationId xmlns:p14="http://schemas.microsoft.com/office/powerpoint/2010/main" val="3109019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What can units do to reinforce Scouting America’s position that families of all backgrounds are welcome? Clear principles guide how duty to God and reverence can be practiced in ways that respect diverse religious identities.</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Cub Scouts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the Cub Scout level, duty to God requirements are designed to be completed at home with family. Den Leaders and registered adults should ensure families understand the Family and Reverence adventure requirements and the expectation that they be completed in a timely manner for rank advancement. Typically, this is the extent of a leader’s role.</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limited circumstances—such as when a pack is chartered by a religious organization and all den members belong to that organization—the adventure may be completed together with parental permission and appropriate guidance. These situations are the exception and do not apply to most units.</a:t>
            </a:r>
          </a:p>
        </p:txBody>
      </p:sp>
      <p:sp>
        <p:nvSpPr>
          <p:cNvPr id="4" name="Slide Number Placeholder 3"/>
          <p:cNvSpPr>
            <a:spLocks noGrp="1"/>
          </p:cNvSpPr>
          <p:nvPr>
            <p:ph type="sldNum" sz="quarter" idx="10"/>
          </p:nvPr>
        </p:nvSpPr>
        <p:spPr/>
        <p:txBody>
          <a:bodyPr/>
          <a:lstStyle/>
          <a:p>
            <a:fld id="{02446AEA-9771-4C2B-8A82-5B9B07F17EA1}" type="slidenum">
              <a:rPr lang="en-US" smtClean="0"/>
              <a:t>15</a:t>
            </a:fld>
            <a:endParaRPr lang="en-US"/>
          </a:p>
        </p:txBody>
      </p:sp>
    </p:spTree>
    <p:extLst>
      <p:ext uri="{BB962C8B-B14F-4D97-AF65-F5344CB8AC3E}">
        <p14:creationId xmlns:p14="http://schemas.microsoft.com/office/powerpoint/2010/main" val="17804565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Scouts BSA</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the troop level, rank requirements often ask Scouts to explain how they have fulfilled their duty to God. Leaders should facilitate these conversations without judgment or imposing personal religious expectations. Defining duty to God rests with the Scout and their family.</a:t>
            </a:r>
          </a:p>
        </p:txBody>
      </p:sp>
      <p:sp>
        <p:nvSpPr>
          <p:cNvPr id="4" name="Slide Number Placeholder 3"/>
          <p:cNvSpPr>
            <a:spLocks noGrp="1"/>
          </p:cNvSpPr>
          <p:nvPr>
            <p:ph type="sldNum" sz="quarter" idx="10"/>
          </p:nvPr>
        </p:nvSpPr>
        <p:spPr/>
        <p:txBody>
          <a:bodyPr/>
          <a:lstStyle/>
          <a:p>
            <a:fld id="{02446AEA-9771-4C2B-8A82-5B9B07F17EA1}" type="slidenum">
              <a:rPr lang="en-US" smtClean="0"/>
              <a:t>16</a:t>
            </a:fld>
            <a:endParaRPr lang="en-US"/>
          </a:p>
        </p:txBody>
      </p:sp>
    </p:spTree>
    <p:extLst>
      <p:ext uri="{BB962C8B-B14F-4D97-AF65-F5344CB8AC3E}">
        <p14:creationId xmlns:p14="http://schemas.microsoft.com/office/powerpoint/2010/main" val="11985949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08113" y="458788"/>
            <a:ext cx="4284662" cy="2409825"/>
          </a:xfrm>
        </p:spPr>
      </p:sp>
      <p:sp>
        <p:nvSpPr>
          <p:cNvPr id="3" name="Notes Placeholder 2"/>
          <p:cNvSpPr>
            <a:spLocks noGrp="1"/>
          </p:cNvSpPr>
          <p:nvPr>
            <p:ph type="body" idx="1"/>
          </p:nvPr>
        </p:nvSpPr>
        <p:spPr>
          <a:xfrm>
            <a:off x="685800" y="3074670"/>
            <a:ext cx="5486400" cy="5314950"/>
          </a:xfrm>
        </p:spPr>
        <p:txBody>
          <a:bodyPr/>
          <a:lstStyle/>
          <a:p>
            <a:r>
              <a:rPr lang="en-US" sz="1200" b="1" kern="1200" dirty="0">
                <a:solidFill>
                  <a:schemeClr val="tx1"/>
                </a:solidFill>
                <a:effectLst/>
                <a:latin typeface="+mn-lt"/>
                <a:ea typeface="+mn-ea"/>
                <a:cs typeface="+mn-cs"/>
              </a:rPr>
              <a:t>Outdoor Leadership Training</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Scouting America encourages the use of mealtime graces and interfaith services during camping and applicable activities. These should be inclusive and comfortable for participants of all faiths. In practice, this means using prayers, blessings, or songs that are general in nature and not tied to a specific religion.</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Guidance from the BALOO syllabus (relevant for packs, troops, crews, and ships):</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Shared benedictions and mealtime graces should be </a:t>
            </a:r>
            <a:r>
              <a:rPr lang="en-US" sz="1200" i="1" kern="1200" dirty="0">
                <a:solidFill>
                  <a:schemeClr val="tx1"/>
                </a:solidFill>
                <a:effectLst/>
                <a:latin typeface="+mn-lt"/>
                <a:ea typeface="+mn-ea"/>
                <a:cs typeface="+mn-cs"/>
              </a:rPr>
              <a:t>interfaith in context</a:t>
            </a:r>
            <a:r>
              <a:rPr lang="en-US" sz="1200" kern="1200" dirty="0">
                <a:solidFill>
                  <a:schemeClr val="tx1"/>
                </a:solidFill>
                <a:effectLst/>
                <a:latin typeface="+mn-lt"/>
                <a:ea typeface="+mn-ea"/>
                <a:cs typeface="+mn-cs"/>
              </a:rPr>
              <a:t> so people of all faiths are comfortable.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Scouting America encourages Scouts to worship in their own manner.</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Interfaith services, when offered, should be nondenominational, objective, tolerant, and understanding.</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Participants should be reminded that duty to God may include respect for others and their beliefs.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Attendance may be encouraged but is not mandatory.</a:t>
            </a:r>
          </a:p>
          <a:p>
            <a:r>
              <a:rPr lang="en-US" sz="1200" kern="1200" dirty="0">
                <a:solidFill>
                  <a:schemeClr val="tx1"/>
                </a:solidFill>
                <a:effectLst/>
                <a:latin typeface="+mn-lt"/>
                <a:ea typeface="+mn-ea"/>
                <a:cs typeface="+mn-cs"/>
              </a:rPr>
              <a:t>Interfaith messages often focus on shared values such as peace, compassion, and community. Another option is incorporating prayers, blessings, or songs from multiple faith traditions. Services should not reflect a single religion unless a religious organization charters the unit and all members share that faith.</a:t>
            </a:r>
          </a:p>
        </p:txBody>
      </p:sp>
      <p:sp>
        <p:nvSpPr>
          <p:cNvPr id="4" name="Slide Number Placeholder 3"/>
          <p:cNvSpPr>
            <a:spLocks noGrp="1"/>
          </p:cNvSpPr>
          <p:nvPr>
            <p:ph type="sldNum" sz="quarter" idx="10"/>
          </p:nvPr>
        </p:nvSpPr>
        <p:spPr/>
        <p:txBody>
          <a:bodyPr/>
          <a:lstStyle/>
          <a:p>
            <a:fld id="{02446AEA-9771-4C2B-8A82-5B9B07F17EA1}" type="slidenum">
              <a:rPr lang="en-US" smtClean="0"/>
              <a:t>17</a:t>
            </a:fld>
            <a:endParaRPr lang="en-US"/>
          </a:p>
        </p:txBody>
      </p:sp>
    </p:spTree>
    <p:extLst>
      <p:ext uri="{BB962C8B-B14F-4D97-AF65-F5344CB8AC3E}">
        <p14:creationId xmlns:p14="http://schemas.microsoft.com/office/powerpoint/2010/main" val="15069835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The Commissioner’s Role in Supporting Religious Inclusiveness</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Commissioners support inclusivity by:</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Reinforcing both duty to God and reverence alongside the importance of inclusion</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Connecting leaders and families to relevant policies, practices, and resources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Encouraging leaders to ground ethical decision-making in the Scout Oath and Law</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Scouters, we do not promote any specific religion. We support moral development that aligns with many belief systems. The Scout Oath and Law provide a strong ethical framework for all youth, regardless of spiritual background.</a:t>
            </a:r>
          </a:p>
        </p:txBody>
      </p:sp>
      <p:sp>
        <p:nvSpPr>
          <p:cNvPr id="4" name="Slide Number Placeholder 3"/>
          <p:cNvSpPr>
            <a:spLocks noGrp="1"/>
          </p:cNvSpPr>
          <p:nvPr>
            <p:ph type="sldNum" sz="quarter" idx="10"/>
          </p:nvPr>
        </p:nvSpPr>
        <p:spPr/>
        <p:txBody>
          <a:bodyPr/>
          <a:lstStyle/>
          <a:p>
            <a:fld id="{02446AEA-9771-4C2B-8A82-5B9B07F17EA1}" type="slidenum">
              <a:rPr lang="en-US" smtClean="0"/>
              <a:t>18</a:t>
            </a:fld>
            <a:endParaRPr lang="en-US"/>
          </a:p>
        </p:txBody>
      </p:sp>
    </p:spTree>
    <p:extLst>
      <p:ext uri="{BB962C8B-B14F-4D97-AF65-F5344CB8AC3E}">
        <p14:creationId xmlns:p14="http://schemas.microsoft.com/office/powerpoint/2010/main" val="907030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Reminder:</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Scout is Courteous. We welcome every family committed to the Scout Oath and Law. We prohibit bullying, harassment, and unlawful discrimination—online and in person—and we expect leaders to ensure a respectful environment for all youth.</a:t>
            </a:r>
          </a:p>
          <a:p>
            <a:endParaRPr lang="en-US" dirty="0"/>
          </a:p>
        </p:txBody>
      </p:sp>
      <p:sp>
        <p:nvSpPr>
          <p:cNvPr id="4" name="Slide Number Placeholder 3"/>
          <p:cNvSpPr>
            <a:spLocks noGrp="1"/>
          </p:cNvSpPr>
          <p:nvPr>
            <p:ph type="sldNum" sz="quarter" idx="10"/>
          </p:nvPr>
        </p:nvSpPr>
        <p:spPr/>
        <p:txBody>
          <a:bodyPr/>
          <a:lstStyle/>
          <a:p>
            <a:fld id="{02446AEA-9771-4C2B-8A82-5B9B07F17EA1}" type="slidenum">
              <a:rPr lang="en-US" smtClean="0"/>
              <a:t>19</a:t>
            </a:fld>
            <a:endParaRPr lang="en-US"/>
          </a:p>
        </p:txBody>
      </p:sp>
    </p:spTree>
    <p:extLst>
      <p:ext uri="{BB962C8B-B14F-4D97-AF65-F5344CB8AC3E}">
        <p14:creationId xmlns:p14="http://schemas.microsoft.com/office/powerpoint/2010/main" val="3835308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Introduce the learning objectives, noting that by the end of this session, each participant should…</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 Understand the shifting religious affiliations and identities in America</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 Describe the relationships between Scouting America, the values of Scouting, and religion</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 Explain how units can use inclusive practices to support the values of Scouting in a religiously diverse America</a:t>
            </a:r>
          </a:p>
          <a:p>
            <a:pPr lvl="0"/>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2</a:t>
            </a:fld>
            <a:endParaRPr lang="en-US"/>
          </a:p>
        </p:txBody>
      </p:sp>
    </p:spTree>
    <p:extLst>
      <p:ext uri="{BB962C8B-B14F-4D97-AF65-F5344CB8AC3E}">
        <p14:creationId xmlns:p14="http://schemas.microsoft.com/office/powerpoint/2010/main" val="2058620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0363" y="193675"/>
            <a:ext cx="3597275" cy="2024063"/>
          </a:xfrm>
        </p:spPr>
      </p:sp>
      <p:sp>
        <p:nvSpPr>
          <p:cNvPr id="3" name="Notes Placeholder 2"/>
          <p:cNvSpPr>
            <a:spLocks noGrp="1"/>
          </p:cNvSpPr>
          <p:nvPr>
            <p:ph type="body" idx="1"/>
          </p:nvPr>
        </p:nvSpPr>
        <p:spPr>
          <a:xfrm>
            <a:off x="388620" y="2343150"/>
            <a:ext cx="6195060" cy="6606540"/>
          </a:xfrm>
        </p:spPr>
        <p:txBody>
          <a:bodyPr/>
          <a:lstStyle/>
          <a:p>
            <a:r>
              <a:rPr lang="en-US" sz="1100" b="1" kern="1200" dirty="0">
                <a:solidFill>
                  <a:schemeClr val="tx1"/>
                </a:solidFill>
                <a:effectLst/>
                <a:latin typeface="+mn-lt"/>
                <a:ea typeface="+mn-ea"/>
                <a:cs typeface="+mn-cs"/>
              </a:rPr>
              <a:t>Activity: Supporting Religious Inclusiveness in Units - 5 minutes</a:t>
            </a:r>
            <a:endParaRPr lang="en-US" sz="1100" kern="1200" dirty="0">
              <a:solidFill>
                <a:schemeClr val="tx1"/>
              </a:solidFill>
              <a:effectLst/>
              <a:latin typeface="+mn-lt"/>
              <a:ea typeface="+mn-ea"/>
              <a:cs typeface="+mn-cs"/>
            </a:endParaRPr>
          </a:p>
          <a:p>
            <a:r>
              <a:rPr lang="en-US" sz="1100" b="1" kern="1200" dirty="0">
                <a:solidFill>
                  <a:schemeClr val="tx1"/>
                </a:solidFill>
                <a:effectLst/>
                <a:latin typeface="+mn-lt"/>
                <a:ea typeface="+mn-ea"/>
                <a:cs typeface="+mn-cs"/>
              </a:rPr>
              <a:t>Breakout Group Instructions. Read the Scenario on this slide:</a:t>
            </a:r>
            <a:endParaRPr lang="en-US" sz="1100" kern="1200" dirty="0">
              <a:solidFill>
                <a:schemeClr val="tx1"/>
              </a:solidFill>
              <a:effectLst/>
              <a:latin typeface="+mn-lt"/>
              <a:ea typeface="+mn-ea"/>
              <a:cs typeface="+mn-cs"/>
            </a:endParaRPr>
          </a:p>
          <a:p>
            <a:pPr lvl="0"/>
            <a:r>
              <a:rPr lang="en-US" sz="1100" b="1" kern="1200" dirty="0">
                <a:solidFill>
                  <a:schemeClr val="tx1"/>
                </a:solidFill>
                <a:effectLst/>
                <a:latin typeface="+mn-lt"/>
                <a:ea typeface="+mn-ea"/>
                <a:cs typeface="+mn-cs"/>
              </a:rPr>
              <a:t>Discuss as a Group:</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Share your initial thoughts about the scenario.</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Consider how a commissioner can best support the unit leader while respecting the beliefs and backgrounds of all families.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Explore inclusive ways to interpret and demonstrate </a:t>
            </a:r>
            <a:r>
              <a:rPr lang="en-US" sz="1100" i="1" kern="1200" dirty="0">
                <a:solidFill>
                  <a:schemeClr val="tx1"/>
                </a:solidFill>
                <a:effectLst/>
                <a:latin typeface="+mn-lt"/>
                <a:ea typeface="+mn-ea"/>
                <a:cs typeface="+mn-cs"/>
              </a:rPr>
              <a:t>duty to God</a:t>
            </a:r>
            <a:r>
              <a:rPr lang="en-US" sz="1100" kern="1200" dirty="0">
                <a:solidFill>
                  <a:schemeClr val="tx1"/>
                </a:solidFill>
                <a:effectLst/>
                <a:latin typeface="+mn-lt"/>
                <a:ea typeface="+mn-ea"/>
                <a:cs typeface="+mn-cs"/>
              </a:rPr>
              <a:t> and </a:t>
            </a:r>
            <a:r>
              <a:rPr lang="en-US" sz="1100" i="1" kern="1200" dirty="0">
                <a:solidFill>
                  <a:schemeClr val="tx1"/>
                </a:solidFill>
                <a:effectLst/>
                <a:latin typeface="+mn-lt"/>
                <a:ea typeface="+mn-ea"/>
                <a:cs typeface="+mn-cs"/>
              </a:rPr>
              <a:t>reverence</a:t>
            </a:r>
            <a:r>
              <a:rPr lang="en-US" sz="1100" kern="1200" dirty="0">
                <a:solidFill>
                  <a:schemeClr val="tx1"/>
                </a:solidFill>
                <a:effectLst/>
                <a:latin typeface="+mn-lt"/>
                <a:ea typeface="+mn-ea"/>
                <a:cs typeface="+mn-cs"/>
              </a:rPr>
              <a:t> that align with Scouting values, such as gratitude, reflection, service, or living by personal principles.</a:t>
            </a:r>
          </a:p>
          <a:p>
            <a:pPr lvl="0"/>
            <a:r>
              <a:rPr lang="en-US" sz="1100" b="1" kern="1200" dirty="0">
                <a:solidFill>
                  <a:schemeClr val="tx1"/>
                </a:solidFill>
                <a:effectLst/>
                <a:latin typeface="+mn-lt"/>
                <a:ea typeface="+mn-ea"/>
                <a:cs typeface="+mn-cs"/>
              </a:rPr>
              <a:t>Develop a Commissioner Response:</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Identify key messages or examples you would share with the unit leader.</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Ensure your advice reflects understanding, inclusivity, and the Scouting spirit.</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Think about how you would communicate this guidance in a supportive and nonjudgmental manner.</a:t>
            </a:r>
          </a:p>
          <a:p>
            <a:pPr lvl="0"/>
            <a:r>
              <a:rPr lang="en-US" sz="1100" b="1" kern="1200" dirty="0">
                <a:solidFill>
                  <a:schemeClr val="tx1"/>
                </a:solidFill>
                <a:effectLst/>
                <a:latin typeface="+mn-lt"/>
                <a:ea typeface="+mn-ea"/>
                <a:cs typeface="+mn-cs"/>
              </a:rPr>
              <a:t>Prepare to Share – after about 5 minutes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Choose one member of your group to summarize your discussion and present your response to the larger group.</a:t>
            </a:r>
          </a:p>
          <a:p>
            <a:r>
              <a:rPr lang="en-US" sz="1100" kern="1200" dirty="0">
                <a:solidFill>
                  <a:schemeClr val="tx1"/>
                </a:solidFill>
                <a:effectLst/>
                <a:latin typeface="+mn-lt"/>
                <a:ea typeface="+mn-ea"/>
                <a:cs typeface="+mn-cs"/>
              </a:rPr>
              <a:t>   </a:t>
            </a:r>
          </a:p>
          <a:p>
            <a:r>
              <a:rPr lang="en-US" sz="1100" kern="1200" dirty="0">
                <a:solidFill>
                  <a:schemeClr val="tx1"/>
                </a:solidFill>
                <a:effectLst/>
                <a:latin typeface="+mn-lt"/>
                <a:ea typeface="+mn-ea"/>
                <a:cs typeface="+mn-cs"/>
              </a:rPr>
              <a:t>In the unlikely event that participants have trouble thinking of examples, here are a few:</a:t>
            </a:r>
          </a:p>
          <a:p>
            <a:r>
              <a:rPr lang="en-US" sz="1100" b="1" kern="1200" dirty="0">
                <a:solidFill>
                  <a:schemeClr val="tx1"/>
                </a:solidFill>
                <a:effectLst/>
                <a:latin typeface="+mn-lt"/>
                <a:ea typeface="+mn-ea"/>
                <a:cs typeface="+mn-cs"/>
              </a:rPr>
              <a:t>Reverence:</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Flag ceremonies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Having moments of silence or periods of quiet reflection</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Saying grace or having a moment of reflection before meals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Sharing inspirational thoughts and quotes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Attending Veterans Day or other veteran-focused ceremonies </a:t>
            </a:r>
          </a:p>
          <a:p>
            <a:r>
              <a:rPr lang="en-US" sz="1100" b="1" kern="1200" dirty="0">
                <a:solidFill>
                  <a:schemeClr val="tx1"/>
                </a:solidFill>
                <a:effectLst/>
                <a:latin typeface="+mn-lt"/>
                <a:ea typeface="+mn-ea"/>
                <a:cs typeface="+mn-cs"/>
              </a:rPr>
              <a:t>Duty to God:</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Collecting food for food drives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Other collections for charitable purposes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Conservation projects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Wreaths Across America services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Color A Smile coloring projects (for younger Cub Scouts)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Other projects or actions that help people or improve communities</a:t>
            </a:r>
          </a:p>
          <a:p>
            <a:pPr marL="171450" lvl="0" indent="-171450">
              <a:buFont typeface="Arial" panose="020B0604020202020204" pitchFamily="34" charset="0"/>
              <a:buChar char="•"/>
            </a:pPr>
            <a:r>
              <a:rPr lang="en-US" sz="1100" kern="1200" dirty="0">
                <a:solidFill>
                  <a:schemeClr val="tx1"/>
                </a:solidFill>
                <a:effectLst/>
                <a:latin typeface="+mn-lt"/>
                <a:ea typeface="+mn-ea"/>
                <a:cs typeface="+mn-cs"/>
              </a:rPr>
              <a:t>Doing a good turn daily</a:t>
            </a:r>
          </a:p>
          <a:p>
            <a:r>
              <a:rPr lang="en-US" sz="11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tx1"/>
                </a:solidFill>
                <a:effectLst/>
                <a:latin typeface="+mn-lt"/>
                <a:ea typeface="+mn-ea"/>
                <a:cs typeface="+mn-cs"/>
              </a:rPr>
              <a:t>It is also worth noting that some religious organizations participating in the Religious Emblems Program, such as the Unitarian Universalist Association, do not require participants to be members of the organization. These can serve as a way for youth to learn about multiple religions. Scouts and families should, however, be upfront about seeking to learn rather than join (if that is their intention). Some religious organizations restrict these programs to members of their faith and/or organization, but other organizations welcome any interest, even if it is purely intellectual rather than faith-based.</a:t>
            </a:r>
          </a:p>
          <a:p>
            <a:endParaRPr lang="en-US" dirty="0"/>
          </a:p>
        </p:txBody>
      </p:sp>
      <p:sp>
        <p:nvSpPr>
          <p:cNvPr id="4" name="Slide Number Placeholder 3"/>
          <p:cNvSpPr>
            <a:spLocks noGrp="1"/>
          </p:cNvSpPr>
          <p:nvPr>
            <p:ph type="sldNum" sz="quarter" idx="10"/>
          </p:nvPr>
        </p:nvSpPr>
        <p:spPr/>
        <p:txBody>
          <a:bodyPr/>
          <a:lstStyle/>
          <a:p>
            <a:fld id="{02446AEA-9771-4C2B-8A82-5B9B07F17EA1}" type="slidenum">
              <a:rPr lang="en-US" smtClean="0"/>
              <a:t>20</a:t>
            </a:fld>
            <a:endParaRPr lang="en-US"/>
          </a:p>
        </p:txBody>
      </p:sp>
    </p:spTree>
    <p:extLst>
      <p:ext uri="{BB962C8B-B14F-4D97-AF65-F5344CB8AC3E}">
        <p14:creationId xmlns:p14="http://schemas.microsoft.com/office/powerpoint/2010/main" val="21961360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Summary</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Religious affiliations and religious identities are shifting in America</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More Americans identify as non-religious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Scouting America, as well as the values of Scouting, are designed to be nondenominational and do not require religious membership</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Units can use inclusive practices to support the values of Scouting in a religiously diverse America</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21</a:t>
            </a:fld>
            <a:endParaRPr lang="en-US"/>
          </a:p>
        </p:txBody>
      </p:sp>
    </p:spTree>
    <p:extLst>
      <p:ext uri="{BB962C8B-B14F-4D97-AF65-F5344CB8AC3E}">
        <p14:creationId xmlns:p14="http://schemas.microsoft.com/office/powerpoint/2010/main" val="988887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036D8A2-B4E1-4EB8-B92C-CEAB23A15366}" type="slidenum">
              <a:rPr lang="en-US" smtClean="0"/>
              <a:pPr/>
              <a:t>22</a:t>
            </a:fld>
            <a:endParaRPr lang="en-US" dirty="0"/>
          </a:p>
        </p:txBody>
      </p:sp>
    </p:spTree>
    <p:extLst>
      <p:ext uri="{BB962C8B-B14F-4D97-AF65-F5344CB8AC3E}">
        <p14:creationId xmlns:p14="http://schemas.microsoft.com/office/powerpoint/2010/main" val="2329471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A Note of Chartered Organizations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presentation discusses religious inclusivity. Some units chartered by faith-based organizations choose to limit unit membership to members of one faith. The contents of this presentation may not be applicable to units that have chosen to restrict membership to a particular religion.</a:t>
            </a:r>
          </a:p>
          <a:p>
            <a:endParaRPr lang="en-US" dirty="0"/>
          </a:p>
        </p:txBody>
      </p:sp>
      <p:sp>
        <p:nvSpPr>
          <p:cNvPr id="4" name="Slide Number Placeholder 3"/>
          <p:cNvSpPr>
            <a:spLocks noGrp="1"/>
          </p:cNvSpPr>
          <p:nvPr>
            <p:ph type="sldNum" sz="quarter" idx="10"/>
          </p:nvPr>
        </p:nvSpPr>
        <p:spPr/>
        <p:txBody>
          <a:bodyPr/>
          <a:lstStyle/>
          <a:p>
            <a:fld id="{02446AEA-9771-4C2B-8A82-5B9B07F17EA1}" type="slidenum">
              <a:rPr lang="en-US" smtClean="0"/>
              <a:t>3</a:t>
            </a:fld>
            <a:endParaRPr lang="en-US"/>
          </a:p>
        </p:txBody>
      </p:sp>
    </p:spTree>
    <p:extLst>
      <p:ext uri="{BB962C8B-B14F-4D97-AF65-F5344CB8AC3E}">
        <p14:creationId xmlns:p14="http://schemas.microsoft.com/office/powerpoint/2010/main" val="1563105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Changes in Americans’ Religious Affiliations</a:t>
            </a:r>
          </a:p>
          <a:p>
            <a:r>
              <a:rPr lang="en-US" sz="1200" kern="1200" dirty="0">
                <a:solidFill>
                  <a:schemeClr val="tx1"/>
                </a:solidFill>
                <a:effectLst/>
                <a:latin typeface="+mn-lt"/>
                <a:ea typeface="+mn-ea"/>
                <a:cs typeface="+mn-cs"/>
              </a:rPr>
              <a:t>To provide context, we begin with data on the shifting religious identities and affiliations in America. </a:t>
            </a:r>
          </a:p>
          <a:p>
            <a:r>
              <a:rPr lang="en-US" sz="1200" kern="120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2446AEA-9771-4C2B-8A82-5B9B07F17EA1}" type="slidenum">
              <a:rPr lang="en-US" smtClean="0"/>
              <a:t>4</a:t>
            </a:fld>
            <a:endParaRPr lang="en-US"/>
          </a:p>
        </p:txBody>
      </p:sp>
    </p:spTree>
    <p:extLst>
      <p:ext uri="{BB962C8B-B14F-4D97-AF65-F5344CB8AC3E}">
        <p14:creationId xmlns:p14="http://schemas.microsoft.com/office/powerpoint/2010/main" val="3342778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Religious Affiliations: Changes in Americans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First, we can see that the percentage of Americans who identify as having no religion has increased dramatically over time, having grown from about 5% in 1972 to about 28% today.</a:t>
            </a:r>
          </a:p>
        </p:txBody>
      </p:sp>
      <p:sp>
        <p:nvSpPr>
          <p:cNvPr id="4" name="Slide Number Placeholder 3"/>
          <p:cNvSpPr>
            <a:spLocks noGrp="1"/>
          </p:cNvSpPr>
          <p:nvPr>
            <p:ph type="sldNum" sz="quarter" idx="10"/>
          </p:nvPr>
        </p:nvSpPr>
        <p:spPr/>
        <p:txBody>
          <a:bodyPr/>
          <a:lstStyle/>
          <a:p>
            <a:fld id="{02446AEA-9771-4C2B-8A82-5B9B07F17EA1}" type="slidenum">
              <a:rPr lang="en-US" smtClean="0"/>
              <a:t>5</a:t>
            </a:fld>
            <a:endParaRPr lang="en-US"/>
          </a:p>
        </p:txBody>
      </p:sp>
    </p:spTree>
    <p:extLst>
      <p:ext uri="{BB962C8B-B14F-4D97-AF65-F5344CB8AC3E}">
        <p14:creationId xmlns:p14="http://schemas.microsoft.com/office/powerpoint/2010/main" val="2752148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Next, here’s a graph showing the proportion of Americans who report having been raised without a religious affiliation. The proportion has grown from approximately 2% in the early 1970s to over 10% today. For both the previous slide and this one, we’re seeing a fivefold increase in non-religion.</a:t>
            </a:r>
          </a:p>
        </p:txBody>
      </p:sp>
      <p:sp>
        <p:nvSpPr>
          <p:cNvPr id="4" name="Slide Number Placeholder 3"/>
          <p:cNvSpPr>
            <a:spLocks noGrp="1"/>
          </p:cNvSpPr>
          <p:nvPr>
            <p:ph type="sldNum" sz="quarter" idx="10"/>
          </p:nvPr>
        </p:nvSpPr>
        <p:spPr/>
        <p:txBody>
          <a:bodyPr/>
          <a:lstStyle/>
          <a:p>
            <a:fld id="{02446AEA-9771-4C2B-8A82-5B9B07F17EA1}" type="slidenum">
              <a:rPr lang="en-US" smtClean="0"/>
              <a:t>6</a:t>
            </a:fld>
            <a:endParaRPr lang="en-US"/>
          </a:p>
        </p:txBody>
      </p:sp>
    </p:spTree>
    <p:extLst>
      <p:ext uri="{BB962C8B-B14F-4D97-AF65-F5344CB8AC3E}">
        <p14:creationId xmlns:p14="http://schemas.microsoft.com/office/powerpoint/2010/main" val="1650881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Finally, we have some data on the gap between the 11% of Americans who were raised without religion and the 28% who currently identify as having no religion. As you can see, about 70% of those who identify as non-religious previously identified as religious, but have since left religion. Note that this does not necessarily mean that they have no beliefs or faiths; just that they do not currently identify with a particular religion.</a:t>
            </a:r>
            <a:endParaRPr lang="en-US" dirty="0"/>
          </a:p>
        </p:txBody>
      </p:sp>
      <p:sp>
        <p:nvSpPr>
          <p:cNvPr id="4" name="Slide Number Placeholder 3"/>
          <p:cNvSpPr>
            <a:spLocks noGrp="1"/>
          </p:cNvSpPr>
          <p:nvPr>
            <p:ph type="sldNum" sz="quarter" idx="10"/>
          </p:nvPr>
        </p:nvSpPr>
        <p:spPr/>
        <p:txBody>
          <a:bodyPr/>
          <a:lstStyle/>
          <a:p>
            <a:fld id="{02446AEA-9771-4C2B-8A82-5B9B07F17EA1}" type="slidenum">
              <a:rPr lang="en-US" smtClean="0"/>
              <a:t>7</a:t>
            </a:fld>
            <a:endParaRPr lang="en-US"/>
          </a:p>
        </p:txBody>
      </p:sp>
    </p:spTree>
    <p:extLst>
      <p:ext uri="{BB962C8B-B14F-4D97-AF65-F5344CB8AC3E}">
        <p14:creationId xmlns:p14="http://schemas.microsoft.com/office/powerpoint/2010/main" val="3699799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Reasons for Leaving</a:t>
            </a:r>
          </a:p>
          <a:p>
            <a:r>
              <a:rPr lang="en-US" sz="1200" kern="1200" dirty="0">
                <a:solidFill>
                  <a:schemeClr val="tx1"/>
                </a:solidFill>
                <a:effectLst/>
                <a:latin typeface="+mn-lt"/>
                <a:ea typeface="+mn-ea"/>
                <a:cs typeface="+mn-cs"/>
              </a:rPr>
              <a:t>Why are some people leaving religion? It’s a complex question with no single answer.</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Ask: </a:t>
            </a:r>
            <a:r>
              <a:rPr lang="en-US" sz="1200" i="1" kern="1200" dirty="0">
                <a:solidFill>
                  <a:schemeClr val="tx1"/>
                </a:solidFill>
                <a:effectLst/>
                <a:latin typeface="+mn-lt"/>
                <a:ea typeface="+mn-ea"/>
                <a:cs typeface="+mn-cs"/>
              </a:rPr>
              <a:t>What reasons do you think people give for leaving?</a:t>
            </a:r>
          </a:p>
          <a:p>
            <a:endParaRPr lang="en-US" sz="1200" kern="1200" dirty="0">
              <a:solidFill>
                <a:schemeClr val="tx1"/>
              </a:solidFill>
              <a:effectLst/>
              <a:latin typeface="+mn-lt"/>
              <a:ea typeface="+mn-ea"/>
              <a:cs typeface="+mn-cs"/>
            </a:endParaRPr>
          </a:p>
          <a:p>
            <a:r>
              <a:rPr lang="en-US" sz="1200" kern="1200" dirty="0" err="1">
                <a:solidFill>
                  <a:schemeClr val="tx1"/>
                </a:solidFill>
                <a:effectLst/>
                <a:latin typeface="+mn-lt"/>
                <a:ea typeface="+mn-ea"/>
                <a:cs typeface="+mn-cs"/>
              </a:rPr>
              <a:t>Cragun</a:t>
            </a:r>
            <a:r>
              <a:rPr lang="en-US" sz="1200" kern="1200" dirty="0">
                <a:solidFill>
                  <a:schemeClr val="tx1"/>
                </a:solidFill>
                <a:effectLst/>
                <a:latin typeface="+mn-lt"/>
                <a:ea typeface="+mn-ea"/>
                <a:cs typeface="+mn-cs"/>
              </a:rPr>
              <a:t> and Smith explore this issue in </a:t>
            </a:r>
            <a:r>
              <a:rPr lang="en-US" sz="1200" i="1" kern="1200" dirty="0">
                <a:solidFill>
                  <a:schemeClr val="tx1"/>
                </a:solidFill>
                <a:effectLst/>
                <a:latin typeface="+mn-lt"/>
                <a:ea typeface="+mn-ea"/>
                <a:cs typeface="+mn-cs"/>
              </a:rPr>
              <a:t>Goodbye Religion: The Causes and Consequences of Secularization</a:t>
            </a:r>
            <a:r>
              <a:rPr lang="en-US" sz="1200" kern="1200" dirty="0">
                <a:solidFill>
                  <a:schemeClr val="tx1"/>
                </a:solidFill>
                <a:effectLst/>
                <a:latin typeface="+mn-lt"/>
                <a:ea typeface="+mn-ea"/>
                <a:cs typeface="+mn-cs"/>
              </a:rPr>
              <a:t>. Their research shows that people leave for many different reasons. They also note a significant shift: the rise in people reporting no religious affiliation may reflect a reduction in social stigma. In other words, people today may feel less pressure to misrepresent their religious identity than in previous decades.</a:t>
            </a:r>
          </a:p>
          <a:p>
            <a:endParaRPr lang="en-US" dirty="0"/>
          </a:p>
        </p:txBody>
      </p:sp>
      <p:sp>
        <p:nvSpPr>
          <p:cNvPr id="4" name="Slide Number Placeholder 3"/>
          <p:cNvSpPr>
            <a:spLocks noGrp="1"/>
          </p:cNvSpPr>
          <p:nvPr>
            <p:ph type="sldNum" sz="quarter" idx="10"/>
          </p:nvPr>
        </p:nvSpPr>
        <p:spPr/>
        <p:txBody>
          <a:bodyPr/>
          <a:lstStyle/>
          <a:p>
            <a:fld id="{02446AEA-9771-4C2B-8A82-5B9B07F17EA1}" type="slidenum">
              <a:rPr lang="en-US" smtClean="0"/>
              <a:t>8</a:t>
            </a:fld>
            <a:endParaRPr lang="en-US"/>
          </a:p>
        </p:txBody>
      </p:sp>
    </p:spTree>
    <p:extLst>
      <p:ext uri="{BB962C8B-B14F-4D97-AF65-F5344CB8AC3E}">
        <p14:creationId xmlns:p14="http://schemas.microsoft.com/office/powerpoint/2010/main" val="3398929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5486400" cy="3086100"/>
          </a:xfrm>
        </p:spPr>
      </p:sp>
      <p:sp>
        <p:nvSpPr>
          <p:cNvPr id="3" name="Notes Placeholder 2"/>
          <p:cNvSpPr>
            <a:spLocks noGrp="1"/>
          </p:cNvSpPr>
          <p:nvPr>
            <p:ph type="body" idx="1"/>
          </p:nvPr>
        </p:nvSpPr>
        <p:spPr>
          <a:xfrm>
            <a:off x="685800" y="3851909"/>
            <a:ext cx="5486400" cy="4833303"/>
          </a:xfrm>
        </p:spPr>
        <p:txBody>
          <a:bodyPr/>
          <a:lstStyle/>
          <a:p>
            <a:r>
              <a:rPr lang="en-US" sz="1200" b="1" kern="1200" dirty="0">
                <a:solidFill>
                  <a:schemeClr val="tx1"/>
                </a:solidFill>
                <a:effectLst/>
                <a:latin typeface="+mn-lt"/>
                <a:ea typeface="+mn-ea"/>
                <a:cs typeface="+mn-cs"/>
              </a:rPr>
              <a:t>Push and Pull Factors</a:t>
            </a:r>
            <a:endParaRPr lang="en-US" sz="1200" kern="1200" dirty="0">
              <a:solidFill>
                <a:schemeClr val="tx1"/>
              </a:solidFill>
              <a:effectLst/>
              <a:latin typeface="+mn-lt"/>
              <a:ea typeface="+mn-ea"/>
              <a:cs typeface="+mn-cs"/>
            </a:endParaRPr>
          </a:p>
          <a:p>
            <a:r>
              <a:rPr lang="en-US" sz="1200" kern="1200" dirty="0" err="1">
                <a:solidFill>
                  <a:schemeClr val="tx1"/>
                </a:solidFill>
                <a:effectLst/>
                <a:latin typeface="+mn-lt"/>
                <a:ea typeface="+mn-ea"/>
                <a:cs typeface="+mn-cs"/>
              </a:rPr>
              <a:t>Cragun</a:t>
            </a:r>
            <a:r>
              <a:rPr lang="en-US" sz="1200" kern="1200" dirty="0">
                <a:solidFill>
                  <a:schemeClr val="tx1"/>
                </a:solidFill>
                <a:effectLst/>
                <a:latin typeface="+mn-lt"/>
                <a:ea typeface="+mn-ea"/>
                <a:cs typeface="+mn-cs"/>
              </a:rPr>
              <a:t> and Smith identify both “push” and “pull” factors influencing religious disaffiliation.</a:t>
            </a:r>
          </a:p>
          <a:p>
            <a:r>
              <a:rPr lang="en-US" sz="1200" b="1" kern="1200" dirty="0">
                <a:solidFill>
                  <a:schemeClr val="tx1"/>
                </a:solidFill>
                <a:effectLst/>
                <a:latin typeface="+mn-lt"/>
                <a:ea typeface="+mn-ea"/>
                <a:cs typeface="+mn-cs"/>
              </a:rPr>
              <a:t>Push factors</a:t>
            </a:r>
            <a:r>
              <a:rPr lang="en-US" sz="1200" kern="1200" dirty="0">
                <a:solidFill>
                  <a:schemeClr val="tx1"/>
                </a:solidFill>
                <a:effectLst/>
                <a:latin typeface="+mn-lt"/>
                <a:ea typeface="+mn-ea"/>
                <a:cs typeface="+mn-cs"/>
              </a:rPr>
              <a:t> include disagreements with religious positions on social and behavioral issues such as inequality, abortion, and the acceptance of LGBTQ+ individuals. Some participants cited increasing politicization of religion, while others no longer accepted core religious doctrines. Many also pointed to perceived hypocrisy among religious leaders—particularly violations of moral standards they promote, with sexual abuse scandals frequently mentioned. These factors led individuals to question the value and credibility of their religion.</a:t>
            </a:r>
          </a:p>
          <a:p>
            <a:r>
              <a:rPr lang="en-US" sz="1200" b="1" kern="1200" dirty="0">
                <a:solidFill>
                  <a:schemeClr val="tx1"/>
                </a:solidFill>
                <a:effectLst/>
                <a:latin typeface="+mn-lt"/>
                <a:ea typeface="+mn-ea"/>
                <a:cs typeface="+mn-cs"/>
              </a:rPr>
              <a:t>Pull factors</a:t>
            </a:r>
            <a:r>
              <a:rPr lang="en-US" sz="1200" kern="1200" dirty="0">
                <a:solidFill>
                  <a:schemeClr val="tx1"/>
                </a:solidFill>
                <a:effectLst/>
                <a:latin typeface="+mn-lt"/>
                <a:ea typeface="+mn-ea"/>
                <a:cs typeface="+mn-cs"/>
              </a:rPr>
              <a:t> involved what people gained after leaving. Time once devoted to religious services was often redirected toward other pursuits, especially social activities. </a:t>
            </a:r>
            <a:r>
              <a:rPr lang="en-US" sz="1200" kern="1200" dirty="0" err="1">
                <a:solidFill>
                  <a:schemeClr val="tx1"/>
                </a:solidFill>
                <a:effectLst/>
                <a:latin typeface="+mn-lt"/>
                <a:ea typeface="+mn-ea"/>
                <a:cs typeface="+mn-cs"/>
              </a:rPr>
              <a:t>Cragun</a:t>
            </a:r>
            <a:r>
              <a:rPr lang="en-US" sz="1200" kern="1200" dirty="0">
                <a:solidFill>
                  <a:schemeClr val="tx1"/>
                </a:solidFill>
                <a:effectLst/>
                <a:latin typeface="+mn-lt"/>
                <a:ea typeface="+mn-ea"/>
                <a:cs typeface="+mn-cs"/>
              </a:rPr>
              <a:t> and Smith found that social engagement, rather than passive activities like television, gaming, or internet use, was the strongest pull. Many participants also emphasized personal autonomy and the freedom to shape their own beliefs, sometimes drawing from multiple religions or philosophies.</a:t>
            </a:r>
          </a:p>
        </p:txBody>
      </p:sp>
      <p:sp>
        <p:nvSpPr>
          <p:cNvPr id="4" name="Slide Number Placeholder 3"/>
          <p:cNvSpPr>
            <a:spLocks noGrp="1"/>
          </p:cNvSpPr>
          <p:nvPr>
            <p:ph type="sldNum" sz="quarter" idx="10"/>
          </p:nvPr>
        </p:nvSpPr>
        <p:spPr/>
        <p:txBody>
          <a:bodyPr/>
          <a:lstStyle/>
          <a:p>
            <a:fld id="{02446AEA-9771-4C2B-8A82-5B9B07F17EA1}" type="slidenum">
              <a:rPr lang="en-US" smtClean="0"/>
              <a:t>9</a:t>
            </a:fld>
            <a:endParaRPr lang="en-US"/>
          </a:p>
        </p:txBody>
      </p:sp>
    </p:spTree>
    <p:extLst>
      <p:ext uri="{BB962C8B-B14F-4D97-AF65-F5344CB8AC3E}">
        <p14:creationId xmlns:p14="http://schemas.microsoft.com/office/powerpoint/2010/main" val="29015605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68FED1-2862-4BA2-8856-6CBC38352094}" type="datetimeFigureOut">
              <a:rPr lang="en-US" smtClean="0"/>
              <a:t>12/28/2025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B85EF6C6-A207-CFBE-FAA8-DA48B2D3C9F0}"/>
              </a:ext>
            </a:extLst>
          </p:cNvPr>
          <p:cNvSpPr txBox="1"/>
          <p:nvPr userDrawn="1"/>
        </p:nvSpPr>
        <p:spPr>
          <a:xfrm>
            <a:off x="6818199" y="128093"/>
            <a:ext cx="4049548" cy="830997"/>
          </a:xfrm>
          <a:prstGeom prst="rect">
            <a:avLst/>
          </a:prstGeom>
          <a:noFill/>
        </p:spPr>
        <p:txBody>
          <a:bodyPr wrap="square" rtlCol="0">
            <a:spAutoFit/>
          </a:bodyPr>
          <a:lstStyle/>
          <a:p>
            <a:pPr algn="r"/>
            <a:r>
              <a:rPr lang="en-US" sz="2400" b="1" dirty="0">
                <a:solidFill>
                  <a:schemeClr val="bg1"/>
                </a:solidFill>
              </a:rPr>
              <a:t>College of Commissioner Science</a:t>
            </a:r>
          </a:p>
        </p:txBody>
      </p:sp>
      <p:pic>
        <p:nvPicPr>
          <p:cNvPr id="8" name="Picture 7">
            <a:extLst>
              <a:ext uri="{FF2B5EF4-FFF2-40B4-BE49-F238E27FC236}">
                <a16:creationId xmlns:a16="http://schemas.microsoft.com/office/drawing/2014/main" id="{E4D6DA83-AD70-BBA6-4F17-01C9A951F91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4" y="91321"/>
            <a:ext cx="2673341" cy="413152"/>
          </a:xfrm>
          <a:prstGeom prst="rect">
            <a:avLst/>
          </a:prstGeom>
        </p:spPr>
      </p:pic>
    </p:spTree>
    <p:extLst>
      <p:ext uri="{BB962C8B-B14F-4D97-AF65-F5344CB8AC3E}">
        <p14:creationId xmlns:p14="http://schemas.microsoft.com/office/powerpoint/2010/main" val="30300668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68FED1-2862-4BA2-8856-6CBC38352094}" type="datetimeFigureOut">
              <a:rPr lang="en-US" smtClean="0"/>
              <a:t>12/28/2025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504771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68FED1-2862-4BA2-8856-6CBC38352094}" type="datetimeFigureOut">
              <a:rPr lang="en-US" smtClean="0"/>
              <a:t>12/28/2025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620767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68FED1-2862-4BA2-8856-6CBC38352094}" type="datetimeFigureOut">
              <a:rPr lang="en-US" smtClean="0"/>
              <a:t>12/28/2025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266298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68FED1-2862-4BA2-8856-6CBC38352094}" type="datetimeFigureOut">
              <a:rPr lang="en-US" smtClean="0"/>
              <a:t>12/28/2025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246416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64878"/>
            <a:ext cx="5953299" cy="599151"/>
          </a:xfrm>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68FED1-2862-4BA2-8856-6CBC38352094}" type="datetimeFigureOut">
              <a:rPr lang="en-US" smtClean="0"/>
              <a:t>12/28/2025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18411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389543"/>
            <a:ext cx="5910147" cy="557588"/>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68FED1-2862-4BA2-8856-6CBC38352094}" type="datetimeFigureOut">
              <a:rPr lang="en-US" smtClean="0"/>
              <a:t>12/28/2025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619466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68FED1-2862-4BA2-8856-6CBC38352094}" type="datetimeFigureOut">
              <a:rPr lang="en-US" smtClean="0"/>
              <a:t>12/28/2025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83917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68FED1-2862-4BA2-8856-6CBC38352094}" type="datetimeFigureOut">
              <a:rPr lang="en-US" smtClean="0"/>
              <a:t>12/28/2025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541136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068FED1-2862-4BA2-8856-6CBC38352094}" type="datetimeFigureOut">
              <a:rPr lang="en-US" smtClean="0"/>
              <a:t>12/28/2025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746977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068FED1-2862-4BA2-8856-6CBC38352094}" type="datetimeFigureOut">
              <a:rPr lang="en-US" smtClean="0"/>
              <a:t>12/28/2025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430718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376" y="464878"/>
            <a:ext cx="5953299" cy="59915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12/28/2025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1F77C30-90ED-7DDF-51AB-5D2FADCCE8F1}"/>
              </a:ext>
            </a:extLst>
          </p:cNvPr>
          <p:cNvSpPr/>
          <p:nvPr userDrawn="1"/>
        </p:nvSpPr>
        <p:spPr>
          <a:xfrm flipH="1" flipV="1">
            <a:off x="2300751"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13" dirty="0"/>
          </a:p>
        </p:txBody>
      </p:sp>
      <p:pic>
        <p:nvPicPr>
          <p:cNvPr id="8" name="Picture 7">
            <a:extLst>
              <a:ext uri="{FF2B5EF4-FFF2-40B4-BE49-F238E27FC236}">
                <a16:creationId xmlns:a16="http://schemas.microsoft.com/office/drawing/2014/main" id="{918C8B57-5895-3132-0D5B-D962F3A998A5}"/>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10938294" y="67754"/>
            <a:ext cx="1195794" cy="1154755"/>
          </a:xfrm>
          <a:prstGeom prst="rect">
            <a:avLst/>
          </a:prstGeom>
        </p:spPr>
      </p:pic>
    </p:spTree>
    <p:extLst>
      <p:ext uri="{BB962C8B-B14F-4D97-AF65-F5344CB8AC3E}">
        <p14:creationId xmlns:p14="http://schemas.microsoft.com/office/powerpoint/2010/main" val="134553853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ubtitle 10"/>
          <p:cNvSpPr>
            <a:spLocks noGrp="1"/>
          </p:cNvSpPr>
          <p:nvPr>
            <p:ph type="subTitle" idx="1"/>
          </p:nvPr>
        </p:nvSpPr>
        <p:spPr>
          <a:xfrm>
            <a:off x="1545020" y="1554924"/>
            <a:ext cx="9333186" cy="4822574"/>
          </a:xfrm>
        </p:spPr>
        <p:txBody>
          <a:bodyPr>
            <a:normAutofit/>
          </a:bodyPr>
          <a:lstStyle/>
          <a:p>
            <a:r>
              <a:rPr lang="en-US" sz="6000" b="1" dirty="0">
                <a:cs typeface="Helvetica" pitchFamily="1" charset="0"/>
              </a:rPr>
              <a:t>CED 714</a:t>
            </a:r>
          </a:p>
          <a:p>
            <a:endParaRPr lang="en-US" sz="4800" b="1" dirty="0">
              <a:cs typeface="Helvetica" pitchFamily="1" charset="0"/>
            </a:endParaRPr>
          </a:p>
          <a:p>
            <a:r>
              <a:rPr lang="en-US" sz="5400" b="1" dirty="0">
                <a:cs typeface="Helvetica" pitchFamily="1" charset="0"/>
              </a:rPr>
              <a:t>Religious Inclusivity in Scouting: </a:t>
            </a:r>
          </a:p>
          <a:p>
            <a:r>
              <a:rPr lang="en-US" sz="5400" b="1" dirty="0">
                <a:cs typeface="Helvetica" pitchFamily="1" charset="0"/>
              </a:rPr>
              <a:t>The Commissioner’s Role</a:t>
            </a:r>
          </a:p>
        </p:txBody>
      </p:sp>
      <p:sp>
        <p:nvSpPr>
          <p:cNvPr id="3" name="TextBox 2">
            <a:extLst>
              <a:ext uri="{FF2B5EF4-FFF2-40B4-BE49-F238E27FC236}">
                <a16:creationId xmlns:a16="http://schemas.microsoft.com/office/drawing/2014/main" id="{72DADC71-5536-4774-81D7-F1DF90E1AB75}"/>
              </a:ext>
            </a:extLst>
          </p:cNvPr>
          <p:cNvSpPr txBox="1"/>
          <p:nvPr/>
        </p:nvSpPr>
        <p:spPr>
          <a:xfrm>
            <a:off x="8731624" y="6192832"/>
            <a:ext cx="3086100" cy="369332"/>
          </a:xfrm>
          <a:prstGeom prst="rect">
            <a:avLst/>
          </a:prstGeom>
          <a:noFill/>
        </p:spPr>
        <p:txBody>
          <a:bodyPr wrap="square" rtlCol="0">
            <a:spAutoFit/>
          </a:bodyPr>
          <a:lstStyle/>
          <a:p>
            <a:pPr algn="ctr"/>
            <a:r>
              <a:rPr lang="en-US" dirty="0">
                <a:solidFill>
                  <a:schemeClr val="bg1">
                    <a:lumMod val="65000"/>
                  </a:schemeClr>
                </a:solidFill>
              </a:rPr>
              <a:t>Revision Date: 12/31/2025</a:t>
            </a:r>
          </a:p>
        </p:txBody>
      </p:sp>
    </p:spTree>
    <p:extLst>
      <p:ext uri="{BB962C8B-B14F-4D97-AF65-F5344CB8AC3E}">
        <p14:creationId xmlns:p14="http://schemas.microsoft.com/office/powerpoint/2010/main" val="1006197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What Does this Mean?</a:t>
            </a:r>
          </a:p>
        </p:txBody>
      </p:sp>
      <p:sp>
        <p:nvSpPr>
          <p:cNvPr id="3" name="Content Placeholder 2"/>
          <p:cNvSpPr>
            <a:spLocks noGrp="1"/>
          </p:cNvSpPr>
          <p:nvPr>
            <p:ph idx="1"/>
          </p:nvPr>
        </p:nvSpPr>
        <p:spPr>
          <a:xfrm>
            <a:off x="2250031" y="1468167"/>
            <a:ext cx="7956176" cy="5431248"/>
          </a:xfrm>
        </p:spPr>
        <p:txBody>
          <a:bodyPr>
            <a:normAutofit/>
          </a:bodyPr>
          <a:lstStyle/>
          <a:p>
            <a:pPr marL="0" indent="0">
              <a:buNone/>
            </a:pPr>
            <a:endParaRPr lang="en-US" dirty="0"/>
          </a:p>
          <a:p>
            <a:pPr lvl="1"/>
            <a:r>
              <a:rPr lang="en-US" sz="2800" b="1" dirty="0"/>
              <a:t>Those who are non-religious tend to still look for community, support, and identity</a:t>
            </a:r>
          </a:p>
          <a:p>
            <a:pPr lvl="1"/>
            <a:r>
              <a:rPr lang="en-US" sz="2800" b="1" dirty="0"/>
              <a:t>The non-religious do not donate less money to charities in comparison to the religious</a:t>
            </a:r>
          </a:p>
          <a:p>
            <a:pPr lvl="1"/>
            <a:r>
              <a:rPr lang="en-US" sz="2800" b="1" dirty="0"/>
              <a:t>They still adhere to moral codes, especially more universally accepted ones</a:t>
            </a:r>
          </a:p>
          <a:p>
            <a:pPr lvl="1"/>
            <a:r>
              <a:rPr lang="en-US" sz="2800" b="1" dirty="0"/>
              <a:t>Continue to find value and meaning in family</a:t>
            </a:r>
          </a:p>
          <a:p>
            <a:pPr lvl="1"/>
            <a:r>
              <a:rPr lang="en-US" sz="2800" b="1" dirty="0"/>
              <a:t>Equally active in non-religious forms of civic engagement</a:t>
            </a:r>
          </a:p>
          <a:p>
            <a:pPr marL="0" indent="0">
              <a:buNone/>
            </a:pPr>
            <a:endParaRPr lang="en-US" dirty="0"/>
          </a:p>
        </p:txBody>
      </p:sp>
      <p:sp>
        <p:nvSpPr>
          <p:cNvPr id="7" name="Rectangle 6">
            <a:extLst>
              <a:ext uri="{FF2B5EF4-FFF2-40B4-BE49-F238E27FC236}">
                <a16:creationId xmlns:a16="http://schemas.microsoft.com/office/drawing/2014/main" id="{D1DAC910-4282-CCFC-3135-FC98856A4761}"/>
              </a:ext>
            </a:extLst>
          </p:cNvPr>
          <p:cNvSpPr/>
          <p:nvPr/>
        </p:nvSpPr>
        <p:spPr>
          <a:xfrm>
            <a:off x="1985793" y="1468167"/>
            <a:ext cx="8054235" cy="4671480"/>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F811CC7-0A0B-2B13-8670-77663D636E66}"/>
              </a:ext>
            </a:extLst>
          </p:cNvPr>
          <p:cNvSpPr txBox="1"/>
          <p:nvPr/>
        </p:nvSpPr>
        <p:spPr>
          <a:xfrm rot="20100000">
            <a:off x="3246145" y="1380875"/>
            <a:ext cx="6114894" cy="5355312"/>
          </a:xfrm>
          <a:prstGeom prst="rect">
            <a:avLst/>
          </a:prstGeom>
          <a:noFill/>
        </p:spPr>
        <p:txBody>
          <a:bodyPr wrap="square" rtlCol="0">
            <a:spAutoFit/>
          </a:bodyPr>
          <a:lstStyle/>
          <a:p>
            <a:pPr algn="ctr"/>
            <a:endParaRPr lang="en-US" sz="7200" b="1" dirty="0"/>
          </a:p>
          <a:p>
            <a:pPr algn="ctr"/>
            <a:r>
              <a:rPr lang="en-US" sz="6600" b="1" dirty="0">
                <a:solidFill>
                  <a:srgbClr val="FFFF00"/>
                </a:solidFill>
              </a:rPr>
              <a:t>Scouting offers many of these needs</a:t>
            </a:r>
          </a:p>
          <a:p>
            <a:endParaRPr lang="en-US" sz="7200" b="1" dirty="0"/>
          </a:p>
        </p:txBody>
      </p:sp>
    </p:spTree>
    <p:extLst>
      <p:ext uri="{BB962C8B-B14F-4D97-AF65-F5344CB8AC3E}">
        <p14:creationId xmlns:p14="http://schemas.microsoft.com/office/powerpoint/2010/main" val="1682262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071" y="536658"/>
            <a:ext cx="6513803" cy="1280784"/>
          </a:xfrm>
        </p:spPr>
        <p:txBody>
          <a:bodyPr>
            <a:noAutofit/>
          </a:bodyPr>
          <a:lstStyle/>
          <a:p>
            <a:r>
              <a:rPr lang="en-US" dirty="0"/>
              <a:t>Scouting America’s Mission, </a:t>
            </a:r>
            <a:br>
              <a:rPr lang="en-US" dirty="0"/>
            </a:br>
            <a:r>
              <a:rPr lang="en-US" dirty="0"/>
              <a:t>Religion, and the Values of Scouting</a:t>
            </a:r>
          </a:p>
        </p:txBody>
      </p:sp>
      <p:sp>
        <p:nvSpPr>
          <p:cNvPr id="3" name="Content Placeholder 2"/>
          <p:cNvSpPr>
            <a:spLocks noGrp="1"/>
          </p:cNvSpPr>
          <p:nvPr>
            <p:ph idx="1"/>
          </p:nvPr>
        </p:nvSpPr>
        <p:spPr>
          <a:xfrm>
            <a:off x="4788569" y="2880429"/>
            <a:ext cx="6757736" cy="4094163"/>
          </a:xfrm>
        </p:spPr>
        <p:txBody>
          <a:bodyPr>
            <a:noAutofit/>
          </a:bodyPr>
          <a:lstStyle/>
          <a:p>
            <a:pPr marL="457200" lvl="1" indent="0">
              <a:buNone/>
            </a:pPr>
            <a:r>
              <a:rPr lang="en-US" sz="3200" dirty="0"/>
              <a:t>The mission of Scouting America is to prepare young people to make ethical and moral choices over their lifetimes by instilling in them the values of the Scout Oath and Law.</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6198" y="1825625"/>
            <a:ext cx="4302371" cy="3559086"/>
          </a:xfrm>
          <a:prstGeom prst="rect">
            <a:avLst/>
          </a:prstGeom>
        </p:spPr>
      </p:pic>
    </p:spTree>
    <p:extLst>
      <p:ext uri="{BB962C8B-B14F-4D97-AF65-F5344CB8AC3E}">
        <p14:creationId xmlns:p14="http://schemas.microsoft.com/office/powerpoint/2010/main" val="3370226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5326" y="1852187"/>
            <a:ext cx="6271221" cy="4351338"/>
          </a:xfrm>
        </p:spPr>
        <p:txBody>
          <a:bodyPr>
            <a:noAutofit/>
          </a:bodyPr>
          <a:lstStyle/>
          <a:p>
            <a:pPr lvl="1"/>
            <a:r>
              <a:rPr lang="en-US" sz="3200" dirty="0"/>
              <a:t>Diverse mixture of religions represented among chartering organizations</a:t>
            </a:r>
            <a:br>
              <a:rPr lang="en-US" sz="3200" dirty="0"/>
            </a:br>
            <a:endParaRPr lang="en-US" sz="3200" dirty="0"/>
          </a:p>
          <a:p>
            <a:pPr lvl="1"/>
            <a:r>
              <a:rPr lang="en-US" sz="3200" dirty="0"/>
              <a:t>Nearly 40,000 units (42%) are chartered by a faith-based organization as of 2025</a:t>
            </a:r>
          </a:p>
          <a:p>
            <a:pPr lvl="2"/>
            <a:r>
              <a:rPr lang="en-US" sz="2400" dirty="0"/>
              <a:t>(Down from 72% in 2013)</a:t>
            </a:r>
          </a:p>
          <a:p>
            <a:pPr lvl="2"/>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6547" y="1245937"/>
            <a:ext cx="5106639" cy="5106639"/>
          </a:xfrm>
          <a:prstGeom prst="rect">
            <a:avLst/>
          </a:prstGeom>
        </p:spPr>
      </p:pic>
      <p:sp>
        <p:nvSpPr>
          <p:cNvPr id="6" name="Title 5">
            <a:extLst>
              <a:ext uri="{FF2B5EF4-FFF2-40B4-BE49-F238E27FC236}">
                <a16:creationId xmlns:a16="http://schemas.microsoft.com/office/drawing/2014/main" id="{D0D9E266-A923-7C0A-62EF-BEAE0F0D7794}"/>
              </a:ext>
            </a:extLst>
          </p:cNvPr>
          <p:cNvSpPr>
            <a:spLocks noGrp="1"/>
          </p:cNvSpPr>
          <p:nvPr>
            <p:ph type="title"/>
          </p:nvPr>
        </p:nvSpPr>
        <p:spPr/>
        <p:txBody>
          <a:bodyPr>
            <a:normAutofit fontScale="90000"/>
          </a:bodyPr>
          <a:lstStyle/>
          <a:p>
            <a:r>
              <a:rPr lang="en-US" sz="4000" dirty="0"/>
              <a:t>Religion and Scouting</a:t>
            </a:r>
            <a:endParaRPr lang="en-US" dirty="0"/>
          </a:p>
        </p:txBody>
      </p:sp>
    </p:spTree>
    <p:extLst>
      <p:ext uri="{BB962C8B-B14F-4D97-AF65-F5344CB8AC3E}">
        <p14:creationId xmlns:p14="http://schemas.microsoft.com/office/powerpoint/2010/main" val="2693056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266" y="381461"/>
            <a:ext cx="6513803" cy="599151"/>
          </a:xfrm>
        </p:spPr>
        <p:txBody>
          <a:bodyPr>
            <a:normAutofit/>
          </a:bodyPr>
          <a:lstStyle/>
          <a:p>
            <a:r>
              <a:rPr lang="en-US" dirty="0"/>
              <a:t>Current Policy and Practices</a:t>
            </a:r>
          </a:p>
        </p:txBody>
      </p:sp>
      <p:sp>
        <p:nvSpPr>
          <p:cNvPr id="3" name="Content Placeholder 2"/>
          <p:cNvSpPr>
            <a:spLocks noGrp="1"/>
          </p:cNvSpPr>
          <p:nvPr>
            <p:ph idx="1"/>
          </p:nvPr>
        </p:nvSpPr>
        <p:spPr/>
        <p:txBody>
          <a:bodyPr>
            <a:normAutofit/>
          </a:bodyPr>
          <a:lstStyle/>
          <a:p>
            <a:pPr marL="457200" lvl="1" indent="0">
              <a:buNone/>
            </a:pPr>
            <a:r>
              <a:rPr lang="en-US" sz="3200" b="1" dirty="0"/>
              <a:t>Scouting America’s Diversity Statement:</a:t>
            </a:r>
          </a:p>
          <a:p>
            <a:pPr marL="914400" lvl="2" indent="0">
              <a:buNone/>
            </a:pPr>
            <a:r>
              <a:rPr lang="en-US" sz="2400" b="1" dirty="0"/>
              <a:t>“Scouting America promotes a culture where each youth, volunteer, and employee feels a sense of belonging and builds communities where every person feels respected and valued. Leading by example and encouraging each other to live by the values expressed by the Scout Oath and Scout Law, we welcome families of all backgrounds to help prepare young people to serve as successful members and leaders of our nation’s increasingly diverse communities.”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228" y="4767400"/>
            <a:ext cx="10735902" cy="1625722"/>
          </a:xfrm>
          <a:prstGeom prst="rect">
            <a:avLst/>
          </a:prstGeom>
        </p:spPr>
      </p:pic>
    </p:spTree>
    <p:extLst>
      <p:ext uri="{BB962C8B-B14F-4D97-AF65-F5344CB8AC3E}">
        <p14:creationId xmlns:p14="http://schemas.microsoft.com/office/powerpoint/2010/main" val="2123971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2821" y="1540042"/>
            <a:ext cx="8277726" cy="4709110"/>
          </a:xfrm>
        </p:spPr>
        <p:txBody>
          <a:bodyPr>
            <a:noAutofit/>
          </a:bodyPr>
          <a:lstStyle/>
          <a:p>
            <a:pPr marL="457200" lvl="1" indent="0">
              <a:buNone/>
            </a:pPr>
            <a:r>
              <a:rPr lang="en-US" sz="3200" b="1" dirty="0"/>
              <a:t>Guide to Advancement:</a:t>
            </a:r>
          </a:p>
          <a:p>
            <a:pPr lvl="2"/>
            <a:r>
              <a:rPr lang="en-US" dirty="0"/>
              <a:t>“Scouting America does not define what constitutes belief in God or practice of religion. Neither does Scouting America require membership in a religious organization or association for membership in the movement. If a Scout does not belong to a religious organization or association, then the Scout’s parent(s) or guardian(s) will be considered responsible for religious training. All that is required is the acknowledgment of belief in God as stated in the Declaration of Religious Principle and the Scout Oath, and the ability to be reverent as stated in the Scout Law..”</a:t>
            </a:r>
          </a:p>
          <a:p>
            <a:pPr lvl="1"/>
            <a:r>
              <a:rPr lang="en-US" sz="3200" b="1" dirty="0"/>
              <a:t>Basic Adult Leader Outdoor Orientation (BALOO) Instructor Syllabus</a:t>
            </a:r>
          </a:p>
          <a:p>
            <a:pPr lvl="2"/>
            <a:r>
              <a:rPr lang="en-US" dirty="0"/>
              <a:t>The “duty to God may be practiced as ‘respect for other people and their beliefs.’”</a:t>
            </a:r>
          </a:p>
        </p:txBody>
      </p:sp>
      <p:pic>
        <p:nvPicPr>
          <p:cNvPr id="4" name="Picture 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877018" y="1973181"/>
            <a:ext cx="3034243" cy="3939089"/>
          </a:xfrm>
          <a:prstGeom prst="rect">
            <a:avLst/>
          </a:prstGeom>
        </p:spPr>
      </p:pic>
      <p:sp>
        <p:nvSpPr>
          <p:cNvPr id="5" name="Title 1">
            <a:extLst>
              <a:ext uri="{FF2B5EF4-FFF2-40B4-BE49-F238E27FC236}">
                <a16:creationId xmlns:a16="http://schemas.microsoft.com/office/drawing/2014/main" id="{7EE117D6-8F7E-A7FA-FED4-EB8A9FBEFD86}"/>
              </a:ext>
            </a:extLst>
          </p:cNvPr>
          <p:cNvSpPr>
            <a:spLocks noGrp="1"/>
          </p:cNvSpPr>
          <p:nvPr>
            <p:ph type="title"/>
          </p:nvPr>
        </p:nvSpPr>
        <p:spPr>
          <a:xfrm>
            <a:off x="31750" y="465138"/>
            <a:ext cx="6513513" cy="598487"/>
          </a:xfrm>
        </p:spPr>
        <p:txBody>
          <a:bodyPr>
            <a:normAutofit/>
          </a:bodyPr>
          <a:lstStyle/>
          <a:p>
            <a:r>
              <a:rPr lang="en-US" dirty="0"/>
              <a:t>Current Policy and Practices</a:t>
            </a:r>
          </a:p>
        </p:txBody>
      </p:sp>
    </p:spTree>
    <p:extLst>
      <p:ext uri="{BB962C8B-B14F-4D97-AF65-F5344CB8AC3E}">
        <p14:creationId xmlns:p14="http://schemas.microsoft.com/office/powerpoint/2010/main" val="4280268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094" y="402673"/>
            <a:ext cx="6306362" cy="1185495"/>
          </a:xfrm>
        </p:spPr>
        <p:txBody>
          <a:bodyPr>
            <a:noAutofit/>
          </a:bodyPr>
          <a:lstStyle/>
          <a:p>
            <a:r>
              <a:rPr lang="en-US" dirty="0"/>
              <a:t>Inclusive Practices for Supporting Duty to God and Reverence in Units</a:t>
            </a:r>
          </a:p>
        </p:txBody>
      </p:sp>
      <p:sp>
        <p:nvSpPr>
          <p:cNvPr id="3" name="Content Placeholder 2"/>
          <p:cNvSpPr>
            <a:spLocks noGrp="1"/>
          </p:cNvSpPr>
          <p:nvPr>
            <p:ph idx="1"/>
          </p:nvPr>
        </p:nvSpPr>
        <p:spPr>
          <a:xfrm>
            <a:off x="1776345" y="2103989"/>
            <a:ext cx="10006263" cy="4351338"/>
          </a:xfrm>
        </p:spPr>
        <p:txBody>
          <a:bodyPr>
            <a:noAutofit/>
          </a:bodyPr>
          <a:lstStyle/>
          <a:p>
            <a:pPr marL="457200" lvl="1" indent="0">
              <a:buNone/>
            </a:pPr>
            <a:r>
              <a:rPr lang="en-US" sz="3200" b="1" dirty="0"/>
              <a:t>Cub Scouts:</a:t>
            </a:r>
          </a:p>
          <a:p>
            <a:pPr lvl="2"/>
            <a:r>
              <a:rPr lang="en-US" sz="2800" dirty="0"/>
              <a:t>Family &amp; Reverence Adventures are typically completed at home, with family</a:t>
            </a:r>
          </a:p>
          <a:p>
            <a:pPr lvl="2"/>
            <a:r>
              <a:rPr lang="en-US" sz="2800" dirty="0"/>
              <a:t>Can be done as a den or pack IF certain requirements are met:</a:t>
            </a:r>
          </a:p>
          <a:p>
            <a:pPr lvl="3"/>
            <a:r>
              <a:rPr lang="en-US" sz="2000" dirty="0"/>
              <a:t>“If your pack is chartered by a religious organization and every member of the den is also a member of that same religious organization, you can consider conducting these activities at den or pack meetings under the guidance of someone from your chartering organization. Still, leaders should ensure that every parent and guardian is aware of the content and the activities that the den will do and allow parents to opt out and complete the requirement at home, should they choose to do so.” - Aaron on Scouting (official Scouting America blog)</a:t>
            </a:r>
          </a:p>
          <a:p>
            <a:pPr lvl="2"/>
            <a:endParaRPr lang="en-US" sz="2400" dirty="0"/>
          </a:p>
        </p:txBody>
      </p:sp>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409392" y="3874168"/>
            <a:ext cx="2286000" cy="2286000"/>
          </a:xfrm>
          <a:prstGeom prst="rect">
            <a:avLst/>
          </a:prstGeom>
        </p:spPr>
      </p:pic>
    </p:spTree>
    <p:extLst>
      <p:ext uri="{BB962C8B-B14F-4D97-AF65-F5344CB8AC3E}">
        <p14:creationId xmlns:p14="http://schemas.microsoft.com/office/powerpoint/2010/main" val="834900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01" y="346841"/>
            <a:ext cx="5953299" cy="1112157"/>
          </a:xfrm>
        </p:spPr>
        <p:txBody>
          <a:bodyPr>
            <a:noAutofit/>
          </a:bodyPr>
          <a:lstStyle/>
          <a:p>
            <a:r>
              <a:rPr lang="en-US" dirty="0"/>
              <a:t>Inclusive Practices for Supporting Duty to God and Reverence in Units</a:t>
            </a:r>
          </a:p>
        </p:txBody>
      </p:sp>
      <p:sp>
        <p:nvSpPr>
          <p:cNvPr id="3" name="Content Placeholder 2"/>
          <p:cNvSpPr>
            <a:spLocks noGrp="1"/>
          </p:cNvSpPr>
          <p:nvPr>
            <p:ph idx="1"/>
          </p:nvPr>
        </p:nvSpPr>
        <p:spPr>
          <a:xfrm>
            <a:off x="429127" y="2540000"/>
            <a:ext cx="8297779" cy="4144578"/>
          </a:xfrm>
        </p:spPr>
        <p:txBody>
          <a:bodyPr>
            <a:noAutofit/>
          </a:bodyPr>
          <a:lstStyle/>
          <a:p>
            <a:pPr marL="457200" lvl="1" indent="0">
              <a:buNone/>
            </a:pPr>
            <a:r>
              <a:rPr lang="en-US" sz="3200" b="1" dirty="0"/>
              <a:t>Scouts BSA:</a:t>
            </a:r>
          </a:p>
          <a:p>
            <a:pPr lvl="2"/>
            <a:r>
              <a:rPr lang="en-US" sz="2800" dirty="0"/>
              <a:t>Most ranks include a Duty to God requirement</a:t>
            </a:r>
          </a:p>
          <a:p>
            <a:pPr lvl="2"/>
            <a:r>
              <a:rPr lang="en-US" sz="2800" dirty="0"/>
              <a:t>Leaves interpretation up to the Scout and their family.</a:t>
            </a:r>
          </a:p>
          <a:p>
            <a:pPr lvl="2"/>
            <a:r>
              <a:rPr lang="en-US" sz="2800" dirty="0"/>
              <a:t>Scouting America’s diversity statement and Guide to Advancement both leave such matters to family and, if applicable, religious leaders.</a:t>
            </a:r>
          </a:p>
          <a:p>
            <a:pPr lvl="2"/>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9673" y="2114582"/>
            <a:ext cx="2743200" cy="3773424"/>
          </a:xfrm>
          <a:prstGeom prst="rect">
            <a:avLst/>
          </a:prstGeom>
        </p:spPr>
      </p:pic>
    </p:spTree>
    <p:extLst>
      <p:ext uri="{BB962C8B-B14F-4D97-AF65-F5344CB8AC3E}">
        <p14:creationId xmlns:p14="http://schemas.microsoft.com/office/powerpoint/2010/main" val="23340816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76" y="513004"/>
            <a:ext cx="5953299" cy="599151"/>
          </a:xfrm>
        </p:spPr>
        <p:txBody>
          <a:bodyPr>
            <a:normAutofit fontScale="90000"/>
          </a:bodyPr>
          <a:lstStyle/>
          <a:p>
            <a:r>
              <a:rPr lang="en-US" dirty="0"/>
              <a:t>Inclusive practices for supporting </a:t>
            </a:r>
            <a:br>
              <a:rPr lang="en-US" dirty="0"/>
            </a:br>
            <a:r>
              <a:rPr lang="en-US" dirty="0"/>
              <a:t>Duty to God and Reverence</a:t>
            </a:r>
          </a:p>
        </p:txBody>
      </p:sp>
      <p:sp>
        <p:nvSpPr>
          <p:cNvPr id="3" name="Content Placeholder 2"/>
          <p:cNvSpPr>
            <a:spLocks noGrp="1"/>
          </p:cNvSpPr>
          <p:nvPr>
            <p:ph idx="1"/>
          </p:nvPr>
        </p:nvSpPr>
        <p:spPr>
          <a:xfrm>
            <a:off x="461832" y="2743199"/>
            <a:ext cx="6655676" cy="2694121"/>
          </a:xfrm>
        </p:spPr>
        <p:txBody>
          <a:bodyPr>
            <a:normAutofit/>
          </a:bodyPr>
          <a:lstStyle/>
          <a:p>
            <a:pPr marL="0" indent="0">
              <a:buNone/>
            </a:pPr>
            <a:r>
              <a:rPr lang="en-US" sz="3200" b="1" dirty="0"/>
              <a:t>Outdoor Leadership Training</a:t>
            </a:r>
          </a:p>
          <a:p>
            <a:pPr lvl="1"/>
            <a:r>
              <a:rPr lang="en-US" sz="2800" b="1" dirty="0"/>
              <a:t>Advice from the BALOO syllabus (relevant for packs, troops, crews, and ships)</a:t>
            </a:r>
            <a:endParaRPr lang="en-US" sz="2400" b="1"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6574" y="2233217"/>
            <a:ext cx="4544357" cy="3358488"/>
          </a:xfrm>
          <a:prstGeom prst="rect">
            <a:avLst/>
          </a:prstGeom>
        </p:spPr>
      </p:pic>
    </p:spTree>
    <p:extLst>
      <p:ext uri="{BB962C8B-B14F-4D97-AF65-F5344CB8AC3E}">
        <p14:creationId xmlns:p14="http://schemas.microsoft.com/office/powerpoint/2010/main" val="34055338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186" y="425669"/>
            <a:ext cx="6053959" cy="961697"/>
          </a:xfrm>
        </p:spPr>
        <p:txBody>
          <a:bodyPr>
            <a:normAutofit fontScale="90000"/>
          </a:bodyPr>
          <a:lstStyle/>
          <a:p>
            <a:r>
              <a:rPr lang="en-US" dirty="0"/>
              <a:t>The Commissioner’s Role in Supporting Religious Inclusiveness</a:t>
            </a:r>
          </a:p>
        </p:txBody>
      </p:sp>
      <p:sp>
        <p:nvSpPr>
          <p:cNvPr id="3" name="Content Placeholder 2"/>
          <p:cNvSpPr>
            <a:spLocks noGrp="1"/>
          </p:cNvSpPr>
          <p:nvPr>
            <p:ph idx="1"/>
          </p:nvPr>
        </p:nvSpPr>
        <p:spPr>
          <a:xfrm>
            <a:off x="484094" y="2082799"/>
            <a:ext cx="8184369" cy="4094163"/>
          </a:xfrm>
        </p:spPr>
        <p:txBody>
          <a:bodyPr>
            <a:normAutofit/>
          </a:bodyPr>
          <a:lstStyle/>
          <a:p>
            <a:r>
              <a:rPr lang="en-US" b="1" dirty="0"/>
              <a:t>Reinforce both the importance of duty to God and reverence</a:t>
            </a:r>
            <a:br>
              <a:rPr lang="en-US" b="1" dirty="0"/>
            </a:br>
            <a:endParaRPr lang="en-US" strike="sngStrike" dirty="0"/>
          </a:p>
          <a:p>
            <a:r>
              <a:rPr lang="en-US" b="1" dirty="0"/>
              <a:t>Direct leaders and parents to policies, practices, and other resources</a:t>
            </a:r>
            <a:br>
              <a:rPr lang="en-US" b="1" dirty="0"/>
            </a:br>
            <a:endParaRPr lang="en-US" strike="sngStrike" dirty="0"/>
          </a:p>
          <a:p>
            <a:r>
              <a:rPr lang="en-US" b="1" dirty="0"/>
              <a:t>Encourage parents and leaders to keep Scouting America’s mission statement in mind</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76039" y="2311306"/>
            <a:ext cx="3206409" cy="3127797"/>
          </a:xfrm>
          <a:prstGeom prst="rect">
            <a:avLst/>
          </a:prstGeom>
        </p:spPr>
      </p:pic>
    </p:spTree>
    <p:extLst>
      <p:ext uri="{BB962C8B-B14F-4D97-AF65-F5344CB8AC3E}">
        <p14:creationId xmlns:p14="http://schemas.microsoft.com/office/powerpoint/2010/main" val="1116203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Reminder:</a:t>
            </a:r>
          </a:p>
        </p:txBody>
      </p:sp>
      <p:sp>
        <p:nvSpPr>
          <p:cNvPr id="3" name="Content Placeholder 2"/>
          <p:cNvSpPr>
            <a:spLocks noGrp="1"/>
          </p:cNvSpPr>
          <p:nvPr>
            <p:ph idx="1"/>
          </p:nvPr>
        </p:nvSpPr>
        <p:spPr/>
        <p:txBody>
          <a:bodyPr>
            <a:normAutofit/>
          </a:bodyPr>
          <a:lstStyle/>
          <a:p>
            <a:pPr marL="0" indent="0">
              <a:buNone/>
            </a:pPr>
            <a:r>
              <a:rPr lang="en-US" sz="4000" b="1" dirty="0"/>
              <a:t>A Scout is Courteous. We welcome every family committed to the Scout Oath and Law. We prohibit bullying, harassment, and unlawful discrimination—online and in person—and we expect leaders to ensure a respectful environment for all youth.</a:t>
            </a:r>
          </a:p>
        </p:txBody>
      </p:sp>
    </p:spTree>
    <p:extLst>
      <p:ext uri="{BB962C8B-B14F-4D97-AF65-F5344CB8AC3E}">
        <p14:creationId xmlns:p14="http://schemas.microsoft.com/office/powerpoint/2010/main" val="1196490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Learning Objectives</a:t>
            </a:r>
            <a:endParaRPr lang="en-US" dirty="0"/>
          </a:p>
        </p:txBody>
      </p:sp>
      <p:sp>
        <p:nvSpPr>
          <p:cNvPr id="3" name="Content Placeholder 2"/>
          <p:cNvSpPr>
            <a:spLocks noGrp="1"/>
          </p:cNvSpPr>
          <p:nvPr>
            <p:ph idx="1"/>
          </p:nvPr>
        </p:nvSpPr>
        <p:spPr/>
        <p:txBody>
          <a:bodyPr>
            <a:normAutofit/>
          </a:bodyPr>
          <a:lstStyle/>
          <a:p>
            <a:r>
              <a:rPr lang="en-US" sz="3600" dirty="0"/>
              <a:t>By the end of this session, a commissioner should be able to:</a:t>
            </a:r>
          </a:p>
          <a:p>
            <a:pPr lvl="1"/>
            <a:r>
              <a:rPr lang="en-US" sz="3200" b="1" dirty="0"/>
              <a:t>Understand </a:t>
            </a:r>
            <a:r>
              <a:rPr lang="en-US" sz="3200" dirty="0"/>
              <a:t>the shifting religious affiliations and identities in America</a:t>
            </a:r>
          </a:p>
          <a:p>
            <a:pPr lvl="1"/>
            <a:r>
              <a:rPr lang="en-US" sz="3200" b="1" dirty="0"/>
              <a:t>Describe </a:t>
            </a:r>
            <a:r>
              <a:rPr lang="en-US" sz="3200" dirty="0"/>
              <a:t>the relationships between Scouting America, the values of scouting, and religion</a:t>
            </a:r>
          </a:p>
          <a:p>
            <a:pPr lvl="1"/>
            <a:r>
              <a:rPr lang="en-US" sz="3200" b="1" dirty="0"/>
              <a:t>Explain</a:t>
            </a:r>
            <a:r>
              <a:rPr lang="en-US" sz="3200" dirty="0"/>
              <a:t> how units can use inclusive practices to support the values of scouting in a religiously diverse America</a:t>
            </a:r>
          </a:p>
        </p:txBody>
      </p:sp>
    </p:spTree>
    <p:extLst>
      <p:ext uri="{BB962C8B-B14F-4D97-AF65-F5344CB8AC3E}">
        <p14:creationId xmlns:p14="http://schemas.microsoft.com/office/powerpoint/2010/main" val="1352525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Supporting Religious Inclusiveness in Units Activity</a:t>
            </a:r>
          </a:p>
        </p:txBody>
      </p:sp>
      <p:sp>
        <p:nvSpPr>
          <p:cNvPr id="3" name="Content Placeholder 2"/>
          <p:cNvSpPr>
            <a:spLocks noGrp="1"/>
          </p:cNvSpPr>
          <p:nvPr>
            <p:ph idx="1"/>
          </p:nvPr>
        </p:nvSpPr>
        <p:spPr>
          <a:xfrm>
            <a:off x="3008025" y="1634048"/>
            <a:ext cx="8549547" cy="4590210"/>
          </a:xfrm>
          <a:solidFill>
            <a:schemeClr val="accent4">
              <a:lumMod val="60000"/>
              <a:lumOff val="40000"/>
            </a:schemeClr>
          </a:solidFill>
          <a:ln>
            <a:solidFill>
              <a:schemeClr val="accent1">
                <a:shade val="15000"/>
              </a:schemeClr>
            </a:solidFill>
          </a:ln>
        </p:spPr>
        <p:txBody>
          <a:bodyPr>
            <a:normAutofit fontScale="77500" lnSpcReduction="20000"/>
          </a:bodyPr>
          <a:lstStyle/>
          <a:p>
            <a:pPr marL="0" indent="0">
              <a:buNone/>
            </a:pPr>
            <a:endParaRPr lang="en-US" dirty="0"/>
          </a:p>
          <a:p>
            <a:pPr marL="914400" lvl="2" indent="0">
              <a:buNone/>
            </a:pPr>
            <a:r>
              <a:rPr lang="en-US" sz="2800" b="1" dirty="0"/>
              <a:t>A unit leader has approached you to get your input on an ongoing conversation within the unit. </a:t>
            </a:r>
          </a:p>
          <a:p>
            <a:pPr marL="914400" lvl="2" indent="0">
              <a:buNone/>
            </a:pPr>
            <a:endParaRPr lang="en-US" sz="2800" b="1" dirty="0"/>
          </a:p>
          <a:p>
            <a:pPr marL="914400" lvl="2" indent="0">
              <a:buNone/>
            </a:pPr>
            <a:r>
              <a:rPr lang="en-US" sz="2800" b="1" dirty="0"/>
              <a:t>A few families have recently joined the unit and are new to Scouting. These families identify as non-religious and have requested guidance on fulfilling their duty to God and being reverent. </a:t>
            </a:r>
          </a:p>
          <a:p>
            <a:pPr marL="914400" lvl="2" indent="0">
              <a:buNone/>
            </a:pPr>
            <a:endParaRPr lang="en-US" sz="2800" b="1" dirty="0"/>
          </a:p>
          <a:p>
            <a:pPr marL="914400" lvl="2" indent="0">
              <a:buNone/>
            </a:pPr>
            <a:r>
              <a:rPr lang="en-US" sz="2800" b="1" dirty="0"/>
              <a:t>The unit leader has already reminded the family that Scouting America defers to the family for religious matters, but the family would like some examples of how to meet the duty to God and reverence expectations in ways that are not specific to one religion. </a:t>
            </a:r>
          </a:p>
          <a:p>
            <a:pPr marL="914400" lvl="2" indent="0">
              <a:buNone/>
            </a:pPr>
            <a:endParaRPr lang="en-US" sz="2800" b="1" dirty="0"/>
          </a:p>
          <a:p>
            <a:pPr marL="914400" lvl="2" indent="0">
              <a:buNone/>
            </a:pPr>
            <a:r>
              <a:rPr lang="en-US" sz="2800" b="1" dirty="0"/>
              <a:t>The unit leader would like your advice as a commissioner.</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159" y="2584787"/>
            <a:ext cx="2461111" cy="2466821"/>
          </a:xfrm>
          <a:prstGeom prst="rect">
            <a:avLst/>
          </a:prstGeom>
        </p:spPr>
      </p:pic>
    </p:spTree>
    <p:extLst>
      <p:ext uri="{BB962C8B-B14F-4D97-AF65-F5344CB8AC3E}">
        <p14:creationId xmlns:p14="http://schemas.microsoft.com/office/powerpoint/2010/main" val="27556823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01" y="381461"/>
            <a:ext cx="5953299" cy="599151"/>
          </a:xfrm>
        </p:spPr>
        <p:txBody>
          <a:bodyPr/>
          <a:lstStyle/>
          <a:p>
            <a:r>
              <a:rPr lang="en-US" dirty="0"/>
              <a:t>Summary</a:t>
            </a:r>
          </a:p>
        </p:txBody>
      </p:sp>
      <p:sp>
        <p:nvSpPr>
          <p:cNvPr id="3" name="Content Placeholder 2"/>
          <p:cNvSpPr>
            <a:spLocks noGrp="1"/>
          </p:cNvSpPr>
          <p:nvPr>
            <p:ph idx="1"/>
          </p:nvPr>
        </p:nvSpPr>
        <p:spPr/>
        <p:txBody>
          <a:bodyPr>
            <a:normAutofit/>
          </a:bodyPr>
          <a:lstStyle/>
          <a:p>
            <a:r>
              <a:rPr lang="en-US" sz="3200" b="1" dirty="0"/>
              <a:t>Religious affiliations and religious identities are shifting in America</a:t>
            </a:r>
          </a:p>
          <a:p>
            <a:pPr lvl="1"/>
            <a:r>
              <a:rPr lang="en-US" sz="3200" b="1" dirty="0"/>
              <a:t>More Americans identify as non-religious</a:t>
            </a:r>
          </a:p>
          <a:p>
            <a:r>
              <a:rPr lang="en-US" sz="3200" b="1" dirty="0"/>
              <a:t>Scouting America, as well as the values of scouting, are designed to be nondenominational and do not require religious membership</a:t>
            </a:r>
          </a:p>
          <a:p>
            <a:r>
              <a:rPr lang="en-US" sz="3200" b="1" dirty="0"/>
              <a:t>Units can use inclusive practices to support the values of Scouting in a religiously diverse America</a:t>
            </a:r>
          </a:p>
        </p:txBody>
      </p:sp>
    </p:spTree>
    <p:extLst>
      <p:ext uri="{BB962C8B-B14F-4D97-AF65-F5344CB8AC3E}">
        <p14:creationId xmlns:p14="http://schemas.microsoft.com/office/powerpoint/2010/main" val="4236565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4;p21">
            <a:extLst>
              <a:ext uri="{FF2B5EF4-FFF2-40B4-BE49-F238E27FC236}">
                <a16:creationId xmlns:a16="http://schemas.microsoft.com/office/drawing/2014/main" id="{94FC55A3-22F8-4D7F-AC83-373F85DECF56}"/>
              </a:ext>
            </a:extLst>
          </p:cNvPr>
          <p:cNvSpPr/>
          <p:nvPr/>
        </p:nvSpPr>
        <p:spPr>
          <a:xfrm>
            <a:off x="3905973" y="1853424"/>
            <a:ext cx="4378325" cy="1717393"/>
          </a:xfrm>
          <a:prstGeom prst="rect">
            <a:avLst/>
          </a:prstGeom>
          <a:noFill/>
          <a:ln>
            <a:noFill/>
          </a:ln>
        </p:spPr>
        <p:txBody>
          <a:bodyPr spcFirstLastPara="1" wrap="square" lIns="91425" tIns="45700" rIns="91425" bIns="45700" anchor="t" anchorCtr="0">
            <a:spAutoFit/>
          </a:bodyPr>
          <a:lstStyle/>
          <a:p>
            <a:pPr algn="ctr">
              <a:buClr>
                <a:schemeClr val="accent1"/>
              </a:buClr>
              <a:buSzPts val="3600"/>
            </a:pPr>
            <a:r>
              <a:rPr lang="en-US" sz="4800" b="1" dirty="0">
                <a:solidFill>
                  <a:schemeClr val="dk1"/>
                </a:solidFill>
                <a:latin typeface="Calibri"/>
                <a:ea typeface="Calibri"/>
                <a:cs typeface="Calibri"/>
                <a:sym typeface="Calibri"/>
              </a:rPr>
              <a:t>Questions?</a:t>
            </a:r>
            <a:endParaRPr dirty="0"/>
          </a:p>
          <a:p>
            <a:pPr algn="ctr">
              <a:spcBef>
                <a:spcPts val="960"/>
              </a:spcBef>
              <a:buClr>
                <a:schemeClr val="accent1"/>
              </a:buClr>
              <a:buSzPts val="3600"/>
            </a:pPr>
            <a:r>
              <a:rPr lang="en-US" sz="4800" b="1" dirty="0">
                <a:solidFill>
                  <a:schemeClr val="dk1"/>
                </a:solidFill>
                <a:latin typeface="Calibri"/>
                <a:ea typeface="Calibri"/>
                <a:cs typeface="Calibri"/>
                <a:sym typeface="Calibri"/>
              </a:rPr>
              <a:t>Comments!</a:t>
            </a:r>
            <a:endParaRPr dirty="0"/>
          </a:p>
        </p:txBody>
      </p:sp>
      <p:pic>
        <p:nvPicPr>
          <p:cNvPr id="5" name="Google Shape;225;p21">
            <a:extLst>
              <a:ext uri="{FF2B5EF4-FFF2-40B4-BE49-F238E27FC236}">
                <a16:creationId xmlns:a16="http://schemas.microsoft.com/office/drawing/2014/main" id="{AF0EDF6D-3355-4D94-A501-497181795282}"/>
              </a:ext>
            </a:extLst>
          </p:cNvPr>
          <p:cNvPicPr preferRelativeResize="0"/>
          <p:nvPr/>
        </p:nvPicPr>
        <p:blipFill rotWithShape="1">
          <a:blip r:embed="rId3">
            <a:alphaModFix/>
          </a:blip>
          <a:srcRect/>
          <a:stretch/>
        </p:blipFill>
        <p:spPr>
          <a:xfrm>
            <a:off x="4016218" y="3969400"/>
            <a:ext cx="4157832" cy="1725318"/>
          </a:xfrm>
          <a:prstGeom prst="rect">
            <a:avLst/>
          </a:prstGeom>
          <a:noFill/>
          <a:ln>
            <a:noFill/>
          </a:ln>
        </p:spPr>
      </p:pic>
    </p:spTree>
    <p:extLst>
      <p:ext uri="{BB962C8B-B14F-4D97-AF65-F5344CB8AC3E}">
        <p14:creationId xmlns:p14="http://schemas.microsoft.com/office/powerpoint/2010/main" val="4019893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01" y="338754"/>
            <a:ext cx="5953299" cy="812129"/>
          </a:xfrm>
        </p:spPr>
        <p:txBody>
          <a:bodyPr>
            <a:noAutofit/>
          </a:bodyPr>
          <a:lstStyle/>
          <a:p>
            <a:r>
              <a:rPr lang="en-US" dirty="0"/>
              <a:t>A Note on Charter Organizations</a:t>
            </a:r>
          </a:p>
        </p:txBody>
      </p:sp>
      <p:sp>
        <p:nvSpPr>
          <p:cNvPr id="3" name="Content Placeholder 2"/>
          <p:cNvSpPr>
            <a:spLocks noGrp="1"/>
          </p:cNvSpPr>
          <p:nvPr>
            <p:ph idx="1"/>
          </p:nvPr>
        </p:nvSpPr>
        <p:spPr>
          <a:xfrm>
            <a:off x="4082440" y="1920218"/>
            <a:ext cx="7287126" cy="3313934"/>
          </a:xfrm>
        </p:spPr>
        <p:txBody>
          <a:bodyPr>
            <a:normAutofit lnSpcReduction="10000"/>
          </a:bodyPr>
          <a:lstStyle/>
          <a:p>
            <a:pPr marL="0" indent="0" algn="ctr">
              <a:buNone/>
            </a:pPr>
            <a:r>
              <a:rPr lang="en-US" sz="3200" b="1" dirty="0"/>
              <a:t>This presentation discusses religious inclusivity. Some units chartered by faith-based organizations choose to limit unit membership to members of one faith. The contents of this presentation may not be applicable to units that have chosen to restrict membership to a particular religion.</a:t>
            </a:r>
          </a:p>
        </p:txBody>
      </p:sp>
      <p:pic>
        <p:nvPicPr>
          <p:cNvPr id="6" name="Picture 5">
            <a:extLst>
              <a:ext uri="{FF2B5EF4-FFF2-40B4-BE49-F238E27FC236}">
                <a16:creationId xmlns:a16="http://schemas.microsoft.com/office/drawing/2014/main" id="{30084A1A-6564-673D-DE1D-E75010B674E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22434" y="2173494"/>
            <a:ext cx="2807381" cy="2807381"/>
          </a:xfrm>
          <a:prstGeom prst="rect">
            <a:avLst/>
          </a:prstGeom>
        </p:spPr>
      </p:pic>
    </p:spTree>
    <p:extLst>
      <p:ext uri="{BB962C8B-B14F-4D97-AF65-F5344CB8AC3E}">
        <p14:creationId xmlns:p14="http://schemas.microsoft.com/office/powerpoint/2010/main" val="1479054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737" y="336330"/>
            <a:ext cx="9002110" cy="835573"/>
          </a:xfrm>
        </p:spPr>
        <p:txBody>
          <a:bodyPr>
            <a:noAutofit/>
          </a:bodyPr>
          <a:lstStyle/>
          <a:p>
            <a:r>
              <a:rPr lang="en-US" dirty="0"/>
              <a:t>Changes in Americans’ </a:t>
            </a:r>
            <a:br>
              <a:rPr lang="en-US" dirty="0"/>
            </a:br>
            <a:r>
              <a:rPr lang="en-US" dirty="0"/>
              <a:t>Religious Affiliations</a:t>
            </a:r>
          </a:p>
        </p:txBody>
      </p:sp>
      <p:pic>
        <p:nvPicPr>
          <p:cNvPr id="1028" name="Picture 4" descr="Religious Affiliation Concept Icon Stock Vector - Illustration of ...">
            <a:extLst>
              <a:ext uri="{FF2B5EF4-FFF2-40B4-BE49-F238E27FC236}">
                <a16:creationId xmlns:a16="http://schemas.microsoft.com/office/drawing/2014/main" id="{DFA0B1BE-3C33-B271-B324-F86EB80FFACA}"/>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2232211" y="1576378"/>
            <a:ext cx="7867781" cy="4514985"/>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5679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Changes in Americans’ </a:t>
            </a:r>
            <a:br>
              <a:rPr lang="en-US" dirty="0"/>
            </a:br>
            <a:r>
              <a:rPr lang="en-US" dirty="0"/>
              <a:t>Religious Affiliations</a:t>
            </a:r>
          </a:p>
        </p:txBody>
      </p:sp>
      <p:sp>
        <p:nvSpPr>
          <p:cNvPr id="3" name="Content Placeholder 2"/>
          <p:cNvSpPr>
            <a:spLocks noGrp="1"/>
          </p:cNvSpPr>
          <p:nvPr>
            <p:ph idx="1"/>
          </p:nvPr>
        </p:nvSpPr>
        <p:spPr>
          <a:xfrm>
            <a:off x="838200" y="1341531"/>
            <a:ext cx="10515600" cy="4351338"/>
          </a:xfrm>
        </p:spPr>
        <p:txBody>
          <a:bodyPr/>
          <a:lstStyle/>
          <a:p>
            <a:pPr marL="0" indent="0" algn="ctr">
              <a:buNone/>
            </a:pPr>
            <a:r>
              <a:rPr lang="en-US" b="1" dirty="0"/>
              <a:t>Percent of Americans who identify as having no religion</a:t>
            </a:r>
          </a:p>
        </p:txBody>
      </p:sp>
      <p:sp>
        <p:nvSpPr>
          <p:cNvPr id="7" name="Content Placeholder 2"/>
          <p:cNvSpPr txBox="1">
            <a:spLocks/>
          </p:cNvSpPr>
          <p:nvPr/>
        </p:nvSpPr>
        <p:spPr>
          <a:xfrm>
            <a:off x="10429501" y="5071909"/>
            <a:ext cx="1394012" cy="16207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t>Source: General Social Survey</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7626" y="1825625"/>
            <a:ext cx="8636748" cy="4867062"/>
          </a:xfrm>
          <a:prstGeom prst="rect">
            <a:avLst/>
          </a:prstGeom>
        </p:spPr>
      </p:pic>
    </p:spTree>
    <p:extLst>
      <p:ext uri="{BB962C8B-B14F-4D97-AF65-F5344CB8AC3E}">
        <p14:creationId xmlns:p14="http://schemas.microsoft.com/office/powerpoint/2010/main" val="31214859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Changes in Americans’ </a:t>
            </a:r>
            <a:br>
              <a:rPr lang="en-US" dirty="0"/>
            </a:br>
            <a:r>
              <a:rPr lang="en-US" dirty="0"/>
              <a:t>Religious Affiliations</a:t>
            </a:r>
          </a:p>
        </p:txBody>
      </p:sp>
      <p:sp>
        <p:nvSpPr>
          <p:cNvPr id="3" name="Content Placeholder 2"/>
          <p:cNvSpPr>
            <a:spLocks noGrp="1"/>
          </p:cNvSpPr>
          <p:nvPr>
            <p:ph idx="1"/>
          </p:nvPr>
        </p:nvSpPr>
        <p:spPr>
          <a:xfrm>
            <a:off x="838200" y="1341531"/>
            <a:ext cx="10515600" cy="4351338"/>
          </a:xfrm>
        </p:spPr>
        <p:txBody>
          <a:bodyPr/>
          <a:lstStyle/>
          <a:p>
            <a:pPr marL="0" indent="0" algn="ctr">
              <a:buNone/>
            </a:pPr>
            <a:r>
              <a:rPr lang="en-US" b="1" dirty="0"/>
              <a:t>Percent of Americans who were raised without a religion</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7626" y="1825625"/>
            <a:ext cx="8636748" cy="4867062"/>
          </a:xfrm>
          <a:prstGeom prst="rect">
            <a:avLst/>
          </a:prstGeom>
        </p:spPr>
      </p:pic>
      <p:sp>
        <p:nvSpPr>
          <p:cNvPr id="7" name="Content Placeholder 2"/>
          <p:cNvSpPr txBox="1">
            <a:spLocks/>
          </p:cNvSpPr>
          <p:nvPr/>
        </p:nvSpPr>
        <p:spPr>
          <a:xfrm>
            <a:off x="10429501" y="5071909"/>
            <a:ext cx="1394012" cy="16207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t>Source: General Social Survey</a:t>
            </a:r>
          </a:p>
        </p:txBody>
      </p:sp>
    </p:spTree>
    <p:extLst>
      <p:ext uri="{BB962C8B-B14F-4D97-AF65-F5344CB8AC3E}">
        <p14:creationId xmlns:p14="http://schemas.microsoft.com/office/powerpoint/2010/main" val="986207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Changes in Americans’ </a:t>
            </a:r>
            <a:br>
              <a:rPr lang="en-US" dirty="0"/>
            </a:br>
            <a:r>
              <a:rPr lang="en-US" dirty="0"/>
              <a:t>Religious Affiliations</a:t>
            </a:r>
          </a:p>
        </p:txBody>
      </p:sp>
      <p:sp>
        <p:nvSpPr>
          <p:cNvPr id="3" name="Content Placeholder 2"/>
          <p:cNvSpPr>
            <a:spLocks noGrp="1"/>
          </p:cNvSpPr>
          <p:nvPr>
            <p:ph idx="1"/>
          </p:nvPr>
        </p:nvSpPr>
        <p:spPr>
          <a:xfrm>
            <a:off x="932556" y="1387155"/>
            <a:ext cx="10515600" cy="975962"/>
          </a:xfrm>
        </p:spPr>
        <p:txBody>
          <a:bodyPr>
            <a:noAutofit/>
          </a:bodyPr>
          <a:lstStyle/>
          <a:p>
            <a:pPr marL="0" indent="0" algn="ctr">
              <a:buNone/>
            </a:pPr>
            <a:r>
              <a:rPr lang="en-US" b="1" dirty="0"/>
              <a:t>Religious upbringing of Americans who </a:t>
            </a:r>
          </a:p>
          <a:p>
            <a:pPr marL="0" indent="0" algn="ctr">
              <a:buNone/>
            </a:pPr>
            <a:r>
              <a:rPr lang="en-US" b="1" dirty="0"/>
              <a:t>identify as having no religion </a:t>
            </a:r>
          </a:p>
        </p:txBody>
      </p:sp>
      <p:sp>
        <p:nvSpPr>
          <p:cNvPr id="7" name="Content Placeholder 2"/>
          <p:cNvSpPr txBox="1">
            <a:spLocks/>
          </p:cNvSpPr>
          <p:nvPr/>
        </p:nvSpPr>
        <p:spPr>
          <a:xfrm>
            <a:off x="10429501" y="5071909"/>
            <a:ext cx="1394012" cy="16207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t>Source: General Social Survey</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3366" y="2313707"/>
            <a:ext cx="5033980" cy="4544293"/>
          </a:xfrm>
          <a:prstGeom prst="rect">
            <a:avLst/>
          </a:prstGeom>
        </p:spPr>
      </p:pic>
    </p:spTree>
    <p:extLst>
      <p:ext uri="{BB962C8B-B14F-4D97-AF65-F5344CB8AC3E}">
        <p14:creationId xmlns:p14="http://schemas.microsoft.com/office/powerpoint/2010/main" val="2996864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701" y="345917"/>
            <a:ext cx="5953299" cy="670239"/>
          </a:xfrm>
        </p:spPr>
        <p:txBody>
          <a:bodyPr>
            <a:noAutofit/>
          </a:bodyPr>
          <a:lstStyle/>
          <a:p>
            <a:r>
              <a:rPr lang="en-US" dirty="0"/>
              <a:t>Reasons for Leaving </a:t>
            </a:r>
          </a:p>
        </p:txBody>
      </p:sp>
      <p:sp>
        <p:nvSpPr>
          <p:cNvPr id="3" name="Content Placeholder 2"/>
          <p:cNvSpPr>
            <a:spLocks noGrp="1"/>
          </p:cNvSpPr>
          <p:nvPr>
            <p:ph idx="1"/>
          </p:nvPr>
        </p:nvSpPr>
        <p:spPr>
          <a:xfrm>
            <a:off x="838200" y="3301999"/>
            <a:ext cx="6719047" cy="2874963"/>
          </a:xfrm>
        </p:spPr>
        <p:txBody>
          <a:bodyPr>
            <a:normAutofit/>
          </a:bodyPr>
          <a:lstStyle/>
          <a:p>
            <a:pPr marL="457200" lvl="1" indent="0">
              <a:buNone/>
            </a:pPr>
            <a:r>
              <a:rPr lang="en-US" sz="3200" b="1" dirty="0"/>
              <a:t>People have “many and varied” reasons for leaving religion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9976" y="2919160"/>
            <a:ext cx="3904130" cy="1750695"/>
          </a:xfrm>
          <a:prstGeom prst="rect">
            <a:avLst/>
          </a:prstGeom>
        </p:spPr>
      </p:pic>
    </p:spTree>
    <p:extLst>
      <p:ext uri="{BB962C8B-B14F-4D97-AF65-F5344CB8AC3E}">
        <p14:creationId xmlns:p14="http://schemas.microsoft.com/office/powerpoint/2010/main" val="1389707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57610"/>
            <a:ext cx="10515600" cy="5300390"/>
          </a:xfrm>
        </p:spPr>
        <p:txBody>
          <a:bodyPr>
            <a:normAutofit fontScale="92500" lnSpcReduction="10000"/>
          </a:bodyPr>
          <a:lstStyle/>
          <a:p>
            <a:r>
              <a:rPr lang="en-US" sz="3200" b="1" dirty="0"/>
              <a:t>Push and Pull Factors:</a:t>
            </a:r>
          </a:p>
          <a:p>
            <a:pPr lvl="1"/>
            <a:r>
              <a:rPr lang="en-US" sz="3000" b="1" dirty="0"/>
              <a:t>Morality</a:t>
            </a:r>
            <a:r>
              <a:rPr lang="en-US" sz="3000" dirty="0"/>
              <a:t> – Disagreements with positions on social and behavioral teachings</a:t>
            </a:r>
          </a:p>
          <a:p>
            <a:pPr lvl="1"/>
            <a:r>
              <a:rPr lang="en-US" sz="3000" b="1" dirty="0"/>
              <a:t>Political</a:t>
            </a:r>
            <a:r>
              <a:rPr lang="en-US" sz="3000" dirty="0"/>
              <a:t> – Increasing alignment of religious institutions and political parties</a:t>
            </a:r>
          </a:p>
          <a:p>
            <a:pPr lvl="1"/>
            <a:r>
              <a:rPr lang="en-US" sz="3000" b="1" dirty="0"/>
              <a:t>Doctrine</a:t>
            </a:r>
            <a:r>
              <a:rPr lang="en-US" sz="3000" dirty="0"/>
              <a:t> – Not accepting the beliefs of the religion</a:t>
            </a:r>
          </a:p>
          <a:p>
            <a:pPr lvl="1"/>
            <a:r>
              <a:rPr lang="en-US" sz="3000" b="1" dirty="0"/>
              <a:t>Hypocrisy</a:t>
            </a:r>
            <a:r>
              <a:rPr lang="en-US" sz="3000" dirty="0"/>
              <a:t> – Seeing religious leaders violating moral standards</a:t>
            </a:r>
          </a:p>
          <a:p>
            <a:pPr lvl="1"/>
            <a:r>
              <a:rPr lang="en-US" sz="3000" b="1" dirty="0"/>
              <a:t>Other Activities </a:t>
            </a:r>
            <a:r>
              <a:rPr lang="en-US" sz="3000" dirty="0"/>
              <a:t>– Preferring other activities to religious services</a:t>
            </a:r>
          </a:p>
          <a:p>
            <a:pPr lvl="1"/>
            <a:r>
              <a:rPr lang="en-US" sz="3000" b="1" dirty="0"/>
              <a:t>Autonomy</a:t>
            </a:r>
            <a:r>
              <a:rPr lang="en-US" sz="3000" dirty="0"/>
              <a:t> – Wanting to find their own path</a:t>
            </a:r>
          </a:p>
          <a:p>
            <a:pPr lvl="1"/>
            <a:r>
              <a:rPr lang="en-US" sz="3000" b="1" dirty="0"/>
              <a:t>Generational Change </a:t>
            </a:r>
            <a:r>
              <a:rPr lang="en-US" sz="3000" dirty="0"/>
              <a:t>– More people raised without religion, and increased acceptance of those who leave religion</a:t>
            </a:r>
          </a:p>
          <a:p>
            <a:pPr marL="0" indent="0">
              <a:buNone/>
            </a:pPr>
            <a:br>
              <a:rPr lang="en-US" sz="1700" dirty="0"/>
            </a:br>
            <a:br>
              <a:rPr lang="en-US" sz="1700" dirty="0"/>
            </a:br>
            <a:r>
              <a:rPr lang="en-US" sz="2100" dirty="0"/>
              <a:t>Source: “Goodbye Religion: The Causes and Consequences of Secularization” by </a:t>
            </a:r>
            <a:r>
              <a:rPr lang="en-US" sz="2100" dirty="0" err="1"/>
              <a:t>Cragun</a:t>
            </a:r>
            <a:r>
              <a:rPr lang="en-US" sz="2100" dirty="0"/>
              <a:t> and Smith (2024)</a:t>
            </a:r>
          </a:p>
        </p:txBody>
      </p:sp>
      <p:sp>
        <p:nvSpPr>
          <p:cNvPr id="5" name="Title 4">
            <a:extLst>
              <a:ext uri="{FF2B5EF4-FFF2-40B4-BE49-F238E27FC236}">
                <a16:creationId xmlns:a16="http://schemas.microsoft.com/office/drawing/2014/main" id="{2615258A-C050-C67B-EFF3-28B8DC0346D5}"/>
              </a:ext>
            </a:extLst>
          </p:cNvPr>
          <p:cNvSpPr>
            <a:spLocks noGrp="1"/>
          </p:cNvSpPr>
          <p:nvPr>
            <p:ph type="title"/>
          </p:nvPr>
        </p:nvSpPr>
        <p:spPr>
          <a:xfrm>
            <a:off x="31376" y="464878"/>
            <a:ext cx="5953299" cy="827894"/>
          </a:xfrm>
        </p:spPr>
        <p:txBody>
          <a:bodyPr>
            <a:noAutofit/>
          </a:bodyPr>
          <a:lstStyle/>
          <a:p>
            <a:r>
              <a:rPr lang="en-US" dirty="0"/>
              <a:t>Reasons for leaving and what it means</a:t>
            </a:r>
          </a:p>
        </p:txBody>
      </p:sp>
    </p:spTree>
    <p:extLst>
      <p:ext uri="{BB962C8B-B14F-4D97-AF65-F5344CB8AC3E}">
        <p14:creationId xmlns:p14="http://schemas.microsoft.com/office/powerpoint/2010/main" val="166063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646</TotalTime>
  <Words>3338</Words>
  <Application>Microsoft Office PowerPoint</Application>
  <PresentationFormat>Widescreen</PresentationFormat>
  <Paragraphs>221</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Helvetica</vt:lpstr>
      <vt:lpstr>Office Theme</vt:lpstr>
      <vt:lpstr>PowerPoint Presentation</vt:lpstr>
      <vt:lpstr>Learning Objectives</vt:lpstr>
      <vt:lpstr>A Note on Charter Organizations</vt:lpstr>
      <vt:lpstr>Changes in Americans’  Religious Affiliations</vt:lpstr>
      <vt:lpstr>Changes in Americans’  Religious Affiliations</vt:lpstr>
      <vt:lpstr>Changes in Americans’  Religious Affiliations</vt:lpstr>
      <vt:lpstr>Changes in Americans’  Religious Affiliations</vt:lpstr>
      <vt:lpstr>Reasons for Leaving </vt:lpstr>
      <vt:lpstr>Reasons for leaving and what it means</vt:lpstr>
      <vt:lpstr>What Does this Mean?</vt:lpstr>
      <vt:lpstr>Scouting America’s Mission,  Religion, and the Values of Scouting</vt:lpstr>
      <vt:lpstr>Religion and Scouting</vt:lpstr>
      <vt:lpstr>Current Policy and Practices</vt:lpstr>
      <vt:lpstr>Current Policy and Practices</vt:lpstr>
      <vt:lpstr>Inclusive Practices for Supporting Duty to God and Reverence in Units</vt:lpstr>
      <vt:lpstr>Inclusive Practices for Supporting Duty to God and Reverence in Units</vt:lpstr>
      <vt:lpstr>Inclusive practices for supporting  Duty to God and Reverence</vt:lpstr>
      <vt:lpstr>The Commissioner’s Role in Supporting Religious Inclusiveness</vt:lpstr>
      <vt:lpstr>Reminder:</vt:lpstr>
      <vt:lpstr>Supporting Religious Inclusiveness in Units Activity</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Kresha Alvarado</dc:creator>
  <cp:lastModifiedBy>Kresha Alvarado</cp:lastModifiedBy>
  <cp:revision>88</cp:revision>
  <dcterms:created xsi:type="dcterms:W3CDTF">2025-02-10T18:13:23Z</dcterms:created>
  <dcterms:modified xsi:type="dcterms:W3CDTF">2025-12-29T01:27:01Z</dcterms:modified>
</cp:coreProperties>
</file>